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31"/>
  </p:notesMasterIdLst>
  <p:sldIdLst>
    <p:sldId id="256" r:id="rId2"/>
    <p:sldId id="276" r:id="rId3"/>
    <p:sldId id="258" r:id="rId4"/>
    <p:sldId id="260" r:id="rId5"/>
    <p:sldId id="274" r:id="rId6"/>
    <p:sldId id="259" r:id="rId7"/>
    <p:sldId id="268" r:id="rId8"/>
    <p:sldId id="269" r:id="rId9"/>
    <p:sldId id="270" r:id="rId10"/>
    <p:sldId id="271" r:id="rId11"/>
    <p:sldId id="272" r:id="rId12"/>
    <p:sldId id="273" r:id="rId13"/>
    <p:sldId id="288" r:id="rId14"/>
    <p:sldId id="289" r:id="rId15"/>
    <p:sldId id="290" r:id="rId16"/>
    <p:sldId id="261" r:id="rId17"/>
    <p:sldId id="277" r:id="rId18"/>
    <p:sldId id="278" r:id="rId19"/>
    <p:sldId id="279" r:id="rId20"/>
    <p:sldId id="280" r:id="rId21"/>
    <p:sldId id="281" r:id="rId22"/>
    <p:sldId id="282" r:id="rId23"/>
    <p:sldId id="283" r:id="rId24"/>
    <p:sldId id="284" r:id="rId25"/>
    <p:sldId id="285" r:id="rId26"/>
    <p:sldId id="287" r:id="rId27"/>
    <p:sldId id="286" r:id="rId28"/>
    <p:sldId id="275" r:id="rId29"/>
    <p:sldId id="291" r:id="rId30"/>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9" autoAdjust="0"/>
    <p:restoredTop sz="94671" autoAdjust="0"/>
  </p:normalViewPr>
  <p:slideViewPr>
    <p:cSldViewPr>
      <p:cViewPr varScale="1">
        <p:scale>
          <a:sx n="66" d="100"/>
          <a:sy n="66" d="100"/>
        </p:scale>
        <p:origin x="-636" y="-108"/>
      </p:cViewPr>
      <p:guideLst>
        <p:guide orient="horz" pos="2160"/>
        <p:guide pos="2880"/>
      </p:guideLst>
    </p:cSldViewPr>
  </p:slideViewPr>
  <p:notesTextViewPr>
    <p:cViewPr>
      <p:scale>
        <a:sx n="1" d="1"/>
        <a:sy n="1" d="1"/>
      </p:scale>
      <p:origin x="0" y="0"/>
    </p:cViewPr>
  </p:notesTextViewPr>
  <p:sorterViewPr>
    <p:cViewPr>
      <p:scale>
        <a:sx n="100" d="100"/>
        <a:sy n="100" d="100"/>
      </p:scale>
      <p:origin x="0" y="534"/>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1449C28-4350-4A55-8E02-1E54AFDEF299}" type="datetimeFigureOut">
              <a:rPr lang="ru-RU" smtClean="0"/>
              <a:t>09.04.2015</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AD5B68C-81F2-4693-81F5-134F2457DDB6}" type="slidenum">
              <a:rPr lang="ru-RU" smtClean="0"/>
              <a:t>‹#›</a:t>
            </a:fld>
            <a:endParaRPr lang="ru-RU"/>
          </a:p>
        </p:txBody>
      </p:sp>
    </p:spTree>
    <p:extLst>
      <p:ext uri="{BB962C8B-B14F-4D97-AF65-F5344CB8AC3E}">
        <p14:creationId xmlns:p14="http://schemas.microsoft.com/office/powerpoint/2010/main" val="23745365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1143000" y="685800"/>
            <a:ext cx="4572000" cy="3429000"/>
          </a:xfrm>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7AD5B68C-81F2-4693-81F5-134F2457DDB6}" type="slidenum">
              <a:rPr lang="ru-RU" smtClean="0"/>
              <a:t>16</a:t>
            </a:fld>
            <a:endParaRPr lang="ru-RU"/>
          </a:p>
        </p:txBody>
      </p:sp>
    </p:spTree>
    <p:extLst>
      <p:ext uri="{BB962C8B-B14F-4D97-AF65-F5344CB8AC3E}">
        <p14:creationId xmlns:p14="http://schemas.microsoft.com/office/powerpoint/2010/main" val="78613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14" name="Заголовок 13"/>
          <p:cNvSpPr>
            <a:spLocks noGrp="1"/>
          </p:cNvSpPr>
          <p:nvPr>
            <p:ph type="ctrTitle"/>
          </p:nvPr>
        </p:nvSpPr>
        <p:spPr>
          <a:xfrm>
            <a:off x="1432560" y="359898"/>
            <a:ext cx="7406640" cy="1472184"/>
          </a:xfrm>
        </p:spPr>
        <p:txBody>
          <a:bodyPr anchor="b"/>
          <a:lstStyle>
            <a:lvl1pPr algn="l">
              <a:defRPr/>
            </a:lvl1pPr>
            <a:extLst/>
          </a:lstStyle>
          <a:p>
            <a:r>
              <a:rPr kumimoji="0" lang="ru-RU" smtClean="0"/>
              <a:t>Образец заголовка</a:t>
            </a:r>
            <a:endParaRPr kumimoji="0" lang="en-US"/>
          </a:p>
        </p:txBody>
      </p:sp>
      <p:sp>
        <p:nvSpPr>
          <p:cNvPr id="22" name="Подзаголовок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sp>
        <p:nvSpPr>
          <p:cNvPr id="7" name="Дата 6"/>
          <p:cNvSpPr>
            <a:spLocks noGrp="1"/>
          </p:cNvSpPr>
          <p:nvPr>
            <p:ph type="dt" sz="half" idx="10"/>
          </p:nvPr>
        </p:nvSpPr>
        <p:spPr/>
        <p:txBody>
          <a:bodyPr/>
          <a:lstStyle>
            <a:extLst/>
          </a:lstStyle>
          <a:p>
            <a:fld id="{F154911B-DB83-422B-AC5A-84DECE774094}" type="datetimeFigureOut">
              <a:rPr lang="ru-RU" smtClean="0"/>
              <a:t>09.04.2015</a:t>
            </a:fld>
            <a:endParaRPr lang="ru-RU"/>
          </a:p>
        </p:txBody>
      </p:sp>
      <p:sp>
        <p:nvSpPr>
          <p:cNvPr id="20" name="Нижний колонтитул 19"/>
          <p:cNvSpPr>
            <a:spLocks noGrp="1"/>
          </p:cNvSpPr>
          <p:nvPr>
            <p:ph type="ftr" sz="quarter" idx="11"/>
          </p:nvPr>
        </p:nvSpPr>
        <p:spPr/>
        <p:txBody>
          <a:bodyPr/>
          <a:lstStyle>
            <a:extLst/>
          </a:lstStyle>
          <a:p>
            <a:endParaRPr lang="ru-RU"/>
          </a:p>
        </p:txBody>
      </p:sp>
      <p:sp>
        <p:nvSpPr>
          <p:cNvPr id="10" name="Номер слайда 9"/>
          <p:cNvSpPr>
            <a:spLocks noGrp="1"/>
          </p:cNvSpPr>
          <p:nvPr>
            <p:ph type="sldNum" sz="quarter" idx="12"/>
          </p:nvPr>
        </p:nvSpPr>
        <p:spPr/>
        <p:txBody>
          <a:bodyPr/>
          <a:lstStyle>
            <a:extLst/>
          </a:lstStyle>
          <a:p>
            <a:fld id="{5950B80A-2B5A-4788-9F54-592404F424EA}" type="slidenum">
              <a:rPr lang="ru-RU" smtClean="0"/>
              <a:t>‹#›</a:t>
            </a:fld>
            <a:endParaRPr lang="ru-RU"/>
          </a:p>
        </p:txBody>
      </p:sp>
      <p:sp>
        <p:nvSpPr>
          <p:cNvPr id="8" name="Овал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Овал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F154911B-DB83-422B-AC5A-84DECE774094}" type="datetimeFigureOut">
              <a:rPr lang="ru-RU" smtClean="0"/>
              <a:t>09.04.2015</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5950B80A-2B5A-4788-9F54-592404F424EA}"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58000" y="274640"/>
            <a:ext cx="1828800" cy="5851525"/>
          </a:xfrm>
        </p:spPr>
        <p:txBody>
          <a:bodyPr vert="eaVe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1143000" y="274641"/>
            <a:ext cx="5562600" cy="5851525"/>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F154911B-DB83-422B-AC5A-84DECE774094}" type="datetimeFigureOut">
              <a:rPr lang="ru-RU" smtClean="0"/>
              <a:t>09.04.2015</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5950B80A-2B5A-4788-9F54-592404F424EA}"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Объект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F154911B-DB83-422B-AC5A-84DECE774094}" type="datetimeFigureOut">
              <a:rPr lang="ru-RU" smtClean="0"/>
              <a:t>09.04.2015</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5950B80A-2B5A-4788-9F54-592404F424EA}"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7" name="Прямоугольник 6"/>
          <p:cNvSpPr/>
          <p:nvPr/>
        </p:nvSpPr>
        <p:spPr>
          <a:xfrm>
            <a:off x="2282891"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extLst/>
          </a:lstStyle>
          <a:p>
            <a:fld id="{F154911B-DB83-422B-AC5A-84DECE774094}" type="datetimeFigureOut">
              <a:rPr lang="ru-RU" smtClean="0"/>
              <a:t>09.04.2015</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5950B80A-2B5A-4788-9F54-592404F424EA}" type="slidenum">
              <a:rPr lang="ru-RU" smtClean="0"/>
              <a:t>‹#›</a:t>
            </a:fld>
            <a:endParaRPr lang="ru-RU"/>
          </a:p>
        </p:txBody>
      </p:sp>
      <p:sp>
        <p:nvSpPr>
          <p:cNvPr id="10" name="Прямоугольник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Овал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Овал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320"/>
            <a:ext cx="7498080" cy="1143000"/>
          </a:xfrm>
        </p:spPr>
        <p:txBody>
          <a:bodyPr/>
          <a:lstStyle>
            <a:extLst/>
          </a:lstStyle>
          <a:p>
            <a:r>
              <a:rPr kumimoji="0" lang="ru-RU" smtClean="0"/>
              <a:t>Образец заголовка</a:t>
            </a:r>
            <a:endParaRPr kumimoji="0" lang="en-US"/>
          </a:p>
        </p:txBody>
      </p:sp>
      <p:sp>
        <p:nvSpPr>
          <p:cNvPr id="3" name="Объект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Объект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F154911B-DB83-422B-AC5A-84DECE774094}" type="datetimeFigureOut">
              <a:rPr lang="ru-RU" smtClean="0"/>
              <a:t>09.04.2015</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5950B80A-2B5A-4788-9F54-592404F424EA}"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Объект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Объект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F154911B-DB83-422B-AC5A-84DECE774094}" type="datetimeFigureOut">
              <a:rPr lang="ru-RU" smtClean="0"/>
              <a:t>09.04.2015</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9" name="Номер слайда 8"/>
          <p:cNvSpPr>
            <a:spLocks noGrp="1"/>
          </p:cNvSpPr>
          <p:nvPr>
            <p:ph type="sldNum" sz="quarter" idx="12"/>
          </p:nvPr>
        </p:nvSpPr>
        <p:spPr/>
        <p:txBody>
          <a:bodyPr/>
          <a:lstStyle>
            <a:extLst/>
          </a:lstStyle>
          <a:p>
            <a:fld id="{5950B80A-2B5A-4788-9F54-592404F424EA}"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320"/>
            <a:ext cx="7498080" cy="1143000"/>
          </a:xfrm>
        </p:spPr>
        <p:txBody>
          <a:bodyPr anchor="ctr"/>
          <a:lstStyle>
            <a:extLst/>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extLst/>
          </a:lstStyle>
          <a:p>
            <a:fld id="{F154911B-DB83-422B-AC5A-84DECE774094}" type="datetimeFigureOut">
              <a:rPr lang="ru-RU" smtClean="0"/>
              <a:t>09.04.2015</a:t>
            </a:fld>
            <a:endParaRPr lang="ru-RU"/>
          </a:p>
        </p:txBody>
      </p:sp>
      <p:sp>
        <p:nvSpPr>
          <p:cNvPr id="4" name="Нижний колонтитул 3"/>
          <p:cNvSpPr>
            <a:spLocks noGrp="1"/>
          </p:cNvSpPr>
          <p:nvPr>
            <p:ph type="ftr" sz="quarter" idx="11"/>
          </p:nvPr>
        </p:nvSpPr>
        <p:spPr/>
        <p:txBody>
          <a:bodyPr/>
          <a:lstStyle>
            <a:extLst/>
          </a:lstStyle>
          <a:p>
            <a:endParaRPr lang="ru-RU"/>
          </a:p>
        </p:txBody>
      </p:sp>
      <p:sp>
        <p:nvSpPr>
          <p:cNvPr id="5" name="Номер слайда 4"/>
          <p:cNvSpPr>
            <a:spLocks noGrp="1"/>
          </p:cNvSpPr>
          <p:nvPr>
            <p:ph type="sldNum" sz="quarter" idx="12"/>
          </p:nvPr>
        </p:nvSpPr>
        <p:spPr/>
        <p:txBody>
          <a:bodyPr/>
          <a:lstStyle>
            <a:extLst/>
          </a:lstStyle>
          <a:p>
            <a:fld id="{5950B80A-2B5A-4788-9F54-592404F424EA}"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5" name="Прямоугольник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Дата 1"/>
          <p:cNvSpPr>
            <a:spLocks noGrp="1"/>
          </p:cNvSpPr>
          <p:nvPr>
            <p:ph type="dt" sz="half" idx="10"/>
          </p:nvPr>
        </p:nvSpPr>
        <p:spPr/>
        <p:txBody>
          <a:bodyPr/>
          <a:lstStyle>
            <a:extLst/>
          </a:lstStyle>
          <a:p>
            <a:fld id="{F154911B-DB83-422B-AC5A-84DECE774094}" type="datetimeFigureOut">
              <a:rPr lang="ru-RU" smtClean="0"/>
              <a:t>09.04.2015</a:t>
            </a:fld>
            <a:endParaRPr lang="ru-RU"/>
          </a:p>
        </p:txBody>
      </p:sp>
      <p:sp>
        <p:nvSpPr>
          <p:cNvPr id="3" name="Нижний колонтитул 2"/>
          <p:cNvSpPr>
            <a:spLocks noGrp="1"/>
          </p:cNvSpPr>
          <p:nvPr>
            <p:ph type="ftr" sz="quarter" idx="11"/>
          </p:nvPr>
        </p:nvSpPr>
        <p:spPr/>
        <p:txBody>
          <a:bodyPr/>
          <a:lstStyle>
            <a:extLst/>
          </a:lstStyle>
          <a:p>
            <a:endParaRPr lang="ru-RU"/>
          </a:p>
        </p:txBody>
      </p:sp>
      <p:sp>
        <p:nvSpPr>
          <p:cNvPr id="4" name="Номер слайда 3"/>
          <p:cNvSpPr>
            <a:spLocks noGrp="1"/>
          </p:cNvSpPr>
          <p:nvPr>
            <p:ph type="sldNum" sz="quarter" idx="12"/>
          </p:nvPr>
        </p:nvSpPr>
        <p:spPr/>
        <p:txBody>
          <a:bodyPr/>
          <a:lstStyle>
            <a:extLst/>
          </a:lstStyle>
          <a:p>
            <a:fld id="{5950B80A-2B5A-4788-9F54-592404F424EA}" type="slidenum">
              <a:rPr lang="ru-RU" smtClean="0"/>
              <a:t>‹#›</a:t>
            </a:fld>
            <a:endParaRPr lang="ru-RU"/>
          </a:p>
        </p:txBody>
      </p:sp>
      <p:sp>
        <p:nvSpPr>
          <p:cNvPr id="6" name="Прямоугольник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Объект 3"/>
          <p:cNvSpPr>
            <a:spLocks noGrp="1"/>
          </p:cNvSpPr>
          <p:nvPr>
            <p:ph sz="half" idx="1"/>
          </p:nvPr>
        </p:nvSpPr>
        <p:spPr>
          <a:xfrm>
            <a:off x="457200" y="2133601"/>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F154911B-DB83-422B-AC5A-84DECE774094}" type="datetimeFigureOut">
              <a:rPr lang="ru-RU" smtClean="0"/>
              <a:t>09.04.2015</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5950B80A-2B5A-4788-9F54-592404F424EA}"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ru-RU" smtClean="0"/>
              <a:t>Образец заголовка</a:t>
            </a:r>
            <a:endParaRPr kumimoji="0" lang="en-US"/>
          </a:p>
        </p:txBody>
      </p:sp>
      <p:sp>
        <p:nvSpPr>
          <p:cNvPr id="5" name="Дата 4"/>
          <p:cNvSpPr>
            <a:spLocks noGrp="1"/>
          </p:cNvSpPr>
          <p:nvPr>
            <p:ph type="dt" sz="half" idx="10"/>
          </p:nvPr>
        </p:nvSpPr>
        <p:spPr/>
        <p:txBody>
          <a:bodyPr/>
          <a:lstStyle>
            <a:extLst/>
          </a:lstStyle>
          <a:p>
            <a:fld id="{F154911B-DB83-422B-AC5A-84DECE774094}" type="datetimeFigureOut">
              <a:rPr lang="ru-RU" smtClean="0"/>
              <a:t>09.04.2015</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5950B80A-2B5A-4788-9F54-592404F424EA}" type="slidenum">
              <a:rPr lang="ru-RU" smtClean="0"/>
              <a:t>‹#›</a:t>
            </a:fld>
            <a:endParaRPr lang="ru-RU"/>
          </a:p>
        </p:txBody>
      </p:sp>
      <p:sp>
        <p:nvSpPr>
          <p:cNvPr id="8" name="Прямоугольник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Рисунок 2"/>
          <p:cNvSpPr>
            <a:spLocks noGrp="1"/>
          </p:cNvSpPr>
          <p:nvPr>
            <p:ph type="pic" idx="1"/>
          </p:nvPr>
        </p:nvSpPr>
        <p:spPr>
          <a:xfrm>
            <a:off x="838200" y="1143004"/>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ru-RU" smtClean="0"/>
              <a:t>Вставка рисунка</a:t>
            </a:r>
            <a:endParaRPr kumimoji="0" lang="en-US" dirty="0"/>
          </a:p>
        </p:txBody>
      </p:sp>
      <p:sp>
        <p:nvSpPr>
          <p:cNvPr id="9" name="Блок-схема: процесс 8"/>
          <p:cNvSpPr/>
          <p:nvPr/>
        </p:nvSpPr>
        <p:spPr>
          <a:xfrm rot="19468671">
            <a:off x="396725" y="954342"/>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Блок-схема: процесс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Текст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ru-RU" smtClean="0"/>
              <a:t>Образец текста</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Пирог 6"/>
          <p:cNvSpPr/>
          <p:nvPr/>
        </p:nvSpPr>
        <p:spPr>
          <a:xfrm>
            <a:off x="-815926"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Овал 7"/>
          <p:cNvSpPr/>
          <p:nvPr/>
        </p:nvSpPr>
        <p:spPr>
          <a:xfrm>
            <a:off x="168818" y="21103"/>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Кольцо 10"/>
          <p:cNvSpPr/>
          <p:nvPr/>
        </p:nvSpPr>
        <p:spPr>
          <a:xfrm rot="2315675">
            <a:off x="182882" y="1055078"/>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Прямоугольник 11"/>
          <p:cNvSpPr/>
          <p:nvPr/>
        </p:nvSpPr>
        <p:spPr>
          <a:xfrm>
            <a:off x="1012874"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Заголовок 4"/>
          <p:cNvSpPr>
            <a:spLocks noGrp="1"/>
          </p:cNvSpPr>
          <p:nvPr>
            <p:ph type="title"/>
          </p:nvPr>
        </p:nvSpPr>
        <p:spPr>
          <a:xfrm>
            <a:off x="1435608" y="274638"/>
            <a:ext cx="7498080" cy="1143000"/>
          </a:xfrm>
          <a:prstGeom prst="rect">
            <a:avLst/>
          </a:prstGeom>
        </p:spPr>
        <p:txBody>
          <a:bodyPr anchor="ctr">
            <a:normAutofit/>
          </a:bodyPr>
          <a:lstStyle>
            <a:extLst/>
          </a:lstStyle>
          <a:p>
            <a:r>
              <a:rPr kumimoji="0" lang="ru-RU" smtClean="0"/>
              <a:t>Образец заголовка</a:t>
            </a:r>
            <a:endParaRPr kumimoji="0" lang="en-US"/>
          </a:p>
        </p:txBody>
      </p:sp>
      <p:sp>
        <p:nvSpPr>
          <p:cNvPr id="9" name="Текст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4" name="Дата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F154911B-DB83-422B-AC5A-84DECE774094}" type="datetimeFigureOut">
              <a:rPr lang="ru-RU" smtClean="0"/>
              <a:t>09.04.2015</a:t>
            </a:fld>
            <a:endParaRPr lang="ru-RU"/>
          </a:p>
        </p:txBody>
      </p:sp>
      <p:sp>
        <p:nvSpPr>
          <p:cNvPr id="10" name="Нижний колонтитул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ru-RU"/>
          </a:p>
        </p:txBody>
      </p:sp>
      <p:sp>
        <p:nvSpPr>
          <p:cNvPr id="22" name="Номер слайда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5950B80A-2B5A-4788-9F54-592404F424EA}" type="slidenum">
              <a:rPr lang="ru-RU" smtClean="0"/>
              <a:t>‹#›</a:t>
            </a:fld>
            <a:endParaRPr lang="ru-RU"/>
          </a:p>
        </p:txBody>
      </p:sp>
      <p:sp>
        <p:nvSpPr>
          <p:cNvPr id="15" name="Прямоугольник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jpeg"/><Relationship Id="rId1" Type="http://schemas.openxmlformats.org/officeDocument/2006/relationships/slideLayout" Target="../slideLayouts/slideLayout7.xml"/><Relationship Id="rId5" Type="http://schemas.openxmlformats.org/officeDocument/2006/relationships/image" Target="../media/image10.jpeg"/><Relationship Id="rId4" Type="http://schemas.openxmlformats.org/officeDocument/2006/relationships/image" Target="../media/image9.jpe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image" Target="../media/image11.gif"/><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043608" y="188640"/>
            <a:ext cx="7848872" cy="1872207"/>
          </a:xfrm>
        </p:spPr>
        <p:txBody>
          <a:bodyPr>
            <a:noAutofit/>
          </a:bodyPr>
          <a:lstStyle/>
          <a:p>
            <a:pPr algn="ctr"/>
            <a:r>
              <a:rPr lang="ru-RU" sz="3200" i="1" dirty="0" smtClean="0"/>
              <a:t>Утренняя гимнастика в детском саду </a:t>
            </a:r>
            <a:br>
              <a:rPr lang="ru-RU" sz="3200" i="1" dirty="0" smtClean="0"/>
            </a:br>
            <a:r>
              <a:rPr lang="ru-RU" sz="3200" i="1" dirty="0" smtClean="0"/>
              <a:t>как составная часть </a:t>
            </a:r>
            <a:br>
              <a:rPr lang="ru-RU" sz="3200" i="1" dirty="0" smtClean="0"/>
            </a:br>
            <a:r>
              <a:rPr lang="ru-RU" sz="3200" i="1" dirty="0" smtClean="0"/>
              <a:t>физкультурно-оздоровительной работы  с дошкольниками</a:t>
            </a:r>
            <a:r>
              <a:rPr lang="ru-RU" sz="2000" i="1" dirty="0" smtClean="0"/>
              <a:t>.</a:t>
            </a:r>
            <a:endParaRPr lang="ru-RU" sz="2000" i="1" dirty="0"/>
          </a:p>
        </p:txBody>
      </p:sp>
      <p:sp>
        <p:nvSpPr>
          <p:cNvPr id="3" name="Подзаголовок 2"/>
          <p:cNvSpPr>
            <a:spLocks noGrp="1"/>
          </p:cNvSpPr>
          <p:nvPr>
            <p:ph type="subTitle" idx="1"/>
          </p:nvPr>
        </p:nvSpPr>
        <p:spPr>
          <a:xfrm>
            <a:off x="3851920" y="5229200"/>
            <a:ext cx="4960640" cy="1176536"/>
          </a:xfrm>
        </p:spPr>
        <p:txBody>
          <a:bodyPr>
            <a:normAutofit/>
          </a:bodyPr>
          <a:lstStyle/>
          <a:p>
            <a:pPr marL="0">
              <a:spcBef>
                <a:spcPts val="0"/>
              </a:spcBef>
            </a:pPr>
            <a:r>
              <a:rPr lang="ru-RU" sz="1800" dirty="0" smtClean="0"/>
              <a:t>Выполнила воспитатель </a:t>
            </a:r>
          </a:p>
          <a:p>
            <a:pPr marL="0">
              <a:spcBef>
                <a:spcPts val="0"/>
              </a:spcBef>
            </a:pPr>
            <a:r>
              <a:rPr lang="ru-RU" sz="1800" dirty="0" smtClean="0"/>
              <a:t>МКДОУ «Красноярский детский сад» </a:t>
            </a:r>
          </a:p>
          <a:p>
            <a:pPr marL="0">
              <a:spcBef>
                <a:spcPts val="0"/>
              </a:spcBef>
            </a:pPr>
            <a:r>
              <a:rPr lang="ru-RU" sz="1800" dirty="0" err="1" smtClean="0"/>
              <a:t>Трубникова</a:t>
            </a:r>
            <a:r>
              <a:rPr lang="ru-RU" sz="1800" dirty="0" smtClean="0"/>
              <a:t> Марина Алексеевна</a:t>
            </a:r>
            <a:r>
              <a:rPr lang="ru-RU" dirty="0" smtClean="0"/>
              <a:t>.</a:t>
            </a:r>
            <a:endParaRPr lang="ru-RU" dirty="0"/>
          </a:p>
        </p:txBody>
      </p:sp>
      <p:pic>
        <p:nvPicPr>
          <p:cNvPr id="1026" name="Picture 2" descr="Комплексы утренней гимнастики для детей 5-6 лет &quot; ДЕТсад"/>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04135" y="2348880"/>
            <a:ext cx="3937935" cy="25202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1528244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061503" y="41807"/>
            <a:ext cx="7892415" cy="4801314"/>
          </a:xfrm>
          <a:prstGeom prst="rect">
            <a:avLst/>
          </a:prstGeom>
        </p:spPr>
        <p:txBody>
          <a:bodyPr wrap="square">
            <a:spAutoFit/>
          </a:bodyPr>
          <a:lstStyle/>
          <a:p>
            <a:pPr algn="just"/>
            <a:r>
              <a:rPr lang="ru-RU" dirty="0" smtClean="0">
                <a:solidFill>
                  <a:srgbClr val="000000"/>
                </a:solidFill>
                <a:latin typeface="Georgia"/>
                <a:ea typeface="Times New Roman"/>
                <a:cs typeface="Times New Roman"/>
              </a:rPr>
              <a:t>       Сочетание </a:t>
            </a:r>
            <a:r>
              <a:rPr lang="ru-RU" dirty="0">
                <a:solidFill>
                  <a:srgbClr val="000000"/>
                </a:solidFill>
                <a:latin typeface="Georgia"/>
                <a:ea typeface="Times New Roman"/>
                <a:cs typeface="Times New Roman"/>
              </a:rPr>
              <a:t>физических упражнений, подобранных в определенном порядке, составляет так называемый </a:t>
            </a:r>
            <a:r>
              <a:rPr lang="ru-RU" b="1" dirty="0">
                <a:solidFill>
                  <a:srgbClr val="000000"/>
                </a:solidFill>
                <a:latin typeface="Georgia"/>
                <a:ea typeface="Times New Roman"/>
                <a:cs typeface="Times New Roman"/>
              </a:rPr>
              <a:t>комплекс. </a:t>
            </a:r>
            <a:endParaRPr lang="ru-RU" b="1" dirty="0" smtClean="0">
              <a:solidFill>
                <a:srgbClr val="000000"/>
              </a:solidFill>
              <a:latin typeface="Georgia"/>
              <a:ea typeface="Times New Roman"/>
              <a:cs typeface="Times New Roman"/>
            </a:endParaRPr>
          </a:p>
          <a:p>
            <a:pPr algn="just"/>
            <a:r>
              <a:rPr lang="ru-RU" b="1" dirty="0">
                <a:solidFill>
                  <a:srgbClr val="000000"/>
                </a:solidFill>
                <a:latin typeface="Georgia"/>
                <a:ea typeface="Times New Roman"/>
                <a:cs typeface="Times New Roman"/>
              </a:rPr>
              <a:t> </a:t>
            </a:r>
            <a:r>
              <a:rPr lang="ru-RU" b="1" dirty="0" smtClean="0">
                <a:solidFill>
                  <a:srgbClr val="000000"/>
                </a:solidFill>
                <a:latin typeface="Georgia"/>
                <a:ea typeface="Times New Roman"/>
                <a:cs typeface="Times New Roman"/>
              </a:rPr>
              <a:t>     Один </a:t>
            </a:r>
            <a:r>
              <a:rPr lang="ru-RU" b="1" dirty="0">
                <a:solidFill>
                  <a:srgbClr val="000000"/>
                </a:solidFill>
                <a:latin typeface="Georgia"/>
                <a:ea typeface="Times New Roman"/>
                <a:cs typeface="Times New Roman"/>
              </a:rPr>
              <a:t>и тот же комплекс </a:t>
            </a:r>
            <a:r>
              <a:rPr lang="ru-RU" b="1" dirty="0" smtClean="0">
                <a:solidFill>
                  <a:srgbClr val="000000"/>
                </a:solidFill>
                <a:latin typeface="Georgia"/>
                <a:ea typeface="Times New Roman"/>
                <a:cs typeface="Times New Roman"/>
              </a:rPr>
              <a:t>повторяем </a:t>
            </a:r>
            <a:r>
              <a:rPr lang="ru-RU" b="1" dirty="0">
                <a:solidFill>
                  <a:srgbClr val="000000"/>
                </a:solidFill>
                <a:latin typeface="Georgia"/>
                <a:ea typeface="Times New Roman"/>
                <a:cs typeface="Times New Roman"/>
              </a:rPr>
              <a:t>в течение двух недель</a:t>
            </a:r>
            <a:r>
              <a:rPr lang="ru-RU" dirty="0">
                <a:solidFill>
                  <a:srgbClr val="000000"/>
                </a:solidFill>
                <a:latin typeface="Georgia"/>
                <a:ea typeface="Times New Roman"/>
                <a:cs typeface="Times New Roman"/>
              </a:rPr>
              <a:t>. Если отдельные упражнения комплекса не приводят к желаемым результатам, оказываются слишком просты, неинтересны или наскучивают детям, </a:t>
            </a:r>
            <a:r>
              <a:rPr lang="ru-RU" dirty="0" smtClean="0">
                <a:solidFill>
                  <a:srgbClr val="000000"/>
                </a:solidFill>
                <a:latin typeface="Georgia"/>
                <a:ea typeface="Times New Roman"/>
                <a:cs typeface="Times New Roman"/>
              </a:rPr>
              <a:t>мы их заменяем </a:t>
            </a:r>
            <a:r>
              <a:rPr lang="ru-RU" dirty="0">
                <a:solidFill>
                  <a:srgbClr val="000000"/>
                </a:solidFill>
                <a:latin typeface="Georgia"/>
                <a:ea typeface="Times New Roman"/>
                <a:cs typeface="Times New Roman"/>
              </a:rPr>
              <a:t>другими однотипными или </a:t>
            </a:r>
            <a:r>
              <a:rPr lang="ru-RU" dirty="0" smtClean="0">
                <a:solidFill>
                  <a:srgbClr val="000000"/>
                </a:solidFill>
                <a:latin typeface="Georgia"/>
                <a:ea typeface="Times New Roman"/>
                <a:cs typeface="Times New Roman"/>
              </a:rPr>
              <a:t>усложняем </a:t>
            </a:r>
            <a:r>
              <a:rPr lang="ru-RU" dirty="0">
                <a:solidFill>
                  <a:srgbClr val="000000"/>
                </a:solidFill>
                <a:latin typeface="Georgia"/>
                <a:ea typeface="Times New Roman"/>
                <a:cs typeface="Times New Roman"/>
              </a:rPr>
              <a:t>за счет введения новых исходных положений. Изменение темпа и увеличение количества повторений упражнений внутри комплекса так же допустимо. </a:t>
            </a:r>
            <a:r>
              <a:rPr lang="ru-RU" dirty="0" smtClean="0">
                <a:solidFill>
                  <a:srgbClr val="000000"/>
                </a:solidFill>
                <a:latin typeface="Georgia"/>
                <a:ea typeface="Times New Roman"/>
                <a:cs typeface="Times New Roman"/>
              </a:rPr>
              <a:t>     Проведение </a:t>
            </a:r>
            <a:r>
              <a:rPr lang="ru-RU" dirty="0">
                <a:solidFill>
                  <a:srgbClr val="000000"/>
                </a:solidFill>
                <a:latin typeface="Georgia"/>
                <a:ea typeface="Times New Roman"/>
                <a:cs typeface="Times New Roman"/>
              </a:rPr>
              <a:t>комплексов </a:t>
            </a:r>
            <a:r>
              <a:rPr lang="ru-RU" dirty="0" smtClean="0">
                <a:solidFill>
                  <a:srgbClr val="000000"/>
                </a:solidFill>
                <a:latin typeface="Georgia"/>
                <a:ea typeface="Times New Roman"/>
                <a:cs typeface="Times New Roman"/>
              </a:rPr>
              <a:t> чередуем  с </a:t>
            </a:r>
            <a:r>
              <a:rPr lang="ru-RU" dirty="0">
                <a:solidFill>
                  <a:srgbClr val="000000"/>
                </a:solidFill>
                <a:latin typeface="Georgia"/>
                <a:ea typeface="Times New Roman"/>
                <a:cs typeface="Times New Roman"/>
              </a:rPr>
              <a:t>пособиями и без пособий. </a:t>
            </a:r>
            <a:endParaRPr lang="ru-RU" dirty="0" smtClean="0">
              <a:solidFill>
                <a:srgbClr val="000000"/>
              </a:solidFill>
              <a:latin typeface="Georgia"/>
              <a:ea typeface="Times New Roman"/>
              <a:cs typeface="Times New Roman"/>
            </a:endParaRPr>
          </a:p>
          <a:p>
            <a:pPr algn="just"/>
            <a:r>
              <a:rPr lang="ru-RU" dirty="0" smtClean="0">
                <a:solidFill>
                  <a:srgbClr val="000000"/>
                </a:solidFill>
                <a:latin typeface="Georgia"/>
                <a:ea typeface="Times New Roman"/>
                <a:cs typeface="Times New Roman"/>
              </a:rPr>
              <a:t>      Детям </a:t>
            </a:r>
            <a:r>
              <a:rPr lang="ru-RU" dirty="0">
                <a:solidFill>
                  <a:srgbClr val="000000"/>
                </a:solidFill>
                <a:latin typeface="Georgia"/>
                <a:ea typeface="Times New Roman"/>
                <a:cs typeface="Times New Roman"/>
              </a:rPr>
              <a:t>первой и второй младших групп </a:t>
            </a:r>
            <a:r>
              <a:rPr lang="ru-RU" dirty="0" smtClean="0">
                <a:solidFill>
                  <a:srgbClr val="000000"/>
                </a:solidFill>
                <a:latin typeface="Georgia"/>
                <a:ea typeface="Times New Roman"/>
                <a:cs typeface="Times New Roman"/>
              </a:rPr>
              <a:t>даем  </a:t>
            </a:r>
            <a:r>
              <a:rPr lang="ru-RU" dirty="0">
                <a:solidFill>
                  <a:srgbClr val="000000"/>
                </a:solidFill>
                <a:latin typeface="Georgia"/>
                <a:ea typeface="Times New Roman"/>
                <a:cs typeface="Times New Roman"/>
              </a:rPr>
              <a:t>упражнения с флажками, погремушками, кубиками. </a:t>
            </a:r>
            <a:endParaRPr lang="ru-RU" dirty="0" smtClean="0">
              <a:solidFill>
                <a:srgbClr val="000000"/>
              </a:solidFill>
              <a:latin typeface="Georgia"/>
              <a:ea typeface="Times New Roman"/>
              <a:cs typeface="Times New Roman"/>
            </a:endParaRPr>
          </a:p>
          <a:p>
            <a:pPr algn="just"/>
            <a:r>
              <a:rPr lang="ru-RU" dirty="0" smtClean="0">
                <a:solidFill>
                  <a:srgbClr val="000000"/>
                </a:solidFill>
                <a:latin typeface="Georgia"/>
                <a:ea typeface="Times New Roman"/>
                <a:cs typeface="Times New Roman"/>
              </a:rPr>
              <a:t>      В </a:t>
            </a:r>
            <a:r>
              <a:rPr lang="ru-RU" dirty="0">
                <a:solidFill>
                  <a:srgbClr val="000000"/>
                </a:solidFill>
                <a:latin typeface="Georgia"/>
                <a:ea typeface="Times New Roman"/>
                <a:cs typeface="Times New Roman"/>
              </a:rPr>
              <a:t>средней группе – с флажками, кубиками, ленточками, обручами малого размера, палками, круговой веревкой. </a:t>
            </a:r>
            <a:endParaRPr lang="ru-RU" dirty="0" smtClean="0">
              <a:solidFill>
                <a:srgbClr val="000000"/>
              </a:solidFill>
              <a:latin typeface="Georgia"/>
              <a:ea typeface="Times New Roman"/>
              <a:cs typeface="Times New Roman"/>
            </a:endParaRPr>
          </a:p>
          <a:p>
            <a:pPr algn="just"/>
            <a:r>
              <a:rPr lang="ru-RU" dirty="0">
                <a:solidFill>
                  <a:srgbClr val="000000"/>
                </a:solidFill>
                <a:latin typeface="Georgia"/>
                <a:ea typeface="Times New Roman"/>
                <a:cs typeface="Times New Roman"/>
              </a:rPr>
              <a:t> </a:t>
            </a:r>
            <a:r>
              <a:rPr lang="ru-RU" dirty="0" smtClean="0">
                <a:solidFill>
                  <a:srgbClr val="000000"/>
                </a:solidFill>
                <a:latin typeface="Georgia"/>
                <a:ea typeface="Times New Roman"/>
                <a:cs typeface="Times New Roman"/>
              </a:rPr>
              <a:t>     Дети </a:t>
            </a:r>
            <a:r>
              <a:rPr lang="ru-RU" dirty="0">
                <a:solidFill>
                  <a:srgbClr val="000000"/>
                </a:solidFill>
                <a:latin typeface="Georgia"/>
                <a:ea typeface="Times New Roman"/>
                <a:cs typeface="Times New Roman"/>
              </a:rPr>
              <a:t>старшего возраста должны уметь проделывать упражнения с разными пособиями: с обручами, гимнастическими палками, мячами разного размера, скакалками, круговой веревкой, </a:t>
            </a:r>
            <a:r>
              <a:rPr lang="ru-RU" dirty="0" smtClean="0">
                <a:solidFill>
                  <a:srgbClr val="000000"/>
                </a:solidFill>
                <a:latin typeface="Georgia"/>
                <a:ea typeface="Times New Roman"/>
                <a:cs typeface="Times New Roman"/>
              </a:rPr>
              <a:t>ленточками.</a:t>
            </a:r>
            <a:endParaRPr lang="ru-RU" dirty="0"/>
          </a:p>
        </p:txBody>
      </p:sp>
      <p:pic>
        <p:nvPicPr>
          <p:cNvPr id="8194" name="Picture 2" descr="На зарядку становись. Группы - diets.ru"/>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03648" y="5085184"/>
            <a:ext cx="1457325" cy="1190625"/>
          </a:xfrm>
          <a:prstGeom prst="rect">
            <a:avLst/>
          </a:prstGeom>
          <a:noFill/>
          <a:extLst>
            <a:ext uri="{909E8E84-426E-40DD-AFC4-6F175D3DCCD1}">
              <a14:hiddenFill xmlns:a14="http://schemas.microsoft.com/office/drawing/2010/main">
                <a:solidFill>
                  <a:srgbClr val="FFFFFF"/>
                </a:solidFill>
              </a14:hiddenFill>
            </a:ext>
          </a:extLst>
        </p:spPr>
      </p:pic>
      <p:pic>
        <p:nvPicPr>
          <p:cNvPr id="8196" name="Picture 4" descr="Стихи о гимнастике для детей"/>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91678" y="5073037"/>
            <a:ext cx="1137904" cy="1440160"/>
          </a:xfrm>
          <a:prstGeom prst="rect">
            <a:avLst/>
          </a:prstGeom>
          <a:noFill/>
          <a:extLst>
            <a:ext uri="{909E8E84-426E-40DD-AFC4-6F175D3DCCD1}">
              <a14:hiddenFill xmlns:a14="http://schemas.microsoft.com/office/drawing/2010/main">
                <a:solidFill>
                  <a:srgbClr val="FFFFFF"/>
                </a:solidFill>
              </a14:hiddenFill>
            </a:ext>
          </a:extLst>
        </p:spPr>
      </p:pic>
      <p:pic>
        <p:nvPicPr>
          <p:cNvPr id="8198" name="Picture 6" descr="Лечебная гимнастика при ожирении ребенка &quot; Ваш доктор Айболит"/>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007710" y="5085185"/>
            <a:ext cx="1008112" cy="1296144"/>
          </a:xfrm>
          <a:prstGeom prst="rect">
            <a:avLst/>
          </a:prstGeom>
          <a:noFill/>
          <a:extLst>
            <a:ext uri="{909E8E84-426E-40DD-AFC4-6F175D3DCCD1}">
              <a14:hiddenFill xmlns:a14="http://schemas.microsoft.com/office/drawing/2010/main">
                <a:solidFill>
                  <a:srgbClr val="FFFFFF"/>
                </a:solidFill>
              </a14:hiddenFill>
            </a:ext>
          </a:extLst>
        </p:spPr>
      </p:pic>
      <p:pic>
        <p:nvPicPr>
          <p:cNvPr id="8200" name="Picture 8" descr="Утренняя гимнастика для детей старшей группы детского сада - Большой архив учебников"/>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804248" y="5073037"/>
            <a:ext cx="1549300" cy="11627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3073578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972163" y="620688"/>
            <a:ext cx="7848872" cy="5421997"/>
          </a:xfrm>
          <a:prstGeom prst="rect">
            <a:avLst/>
          </a:prstGeom>
        </p:spPr>
        <p:txBody>
          <a:bodyPr wrap="square">
            <a:spAutoFit/>
          </a:bodyPr>
          <a:lstStyle/>
          <a:p>
            <a:pPr algn="just">
              <a:lnSpc>
                <a:spcPct val="115000"/>
              </a:lnSpc>
              <a:spcBef>
                <a:spcPts val="840"/>
              </a:spcBef>
              <a:spcAft>
                <a:spcPts val="0"/>
              </a:spcAft>
            </a:pPr>
            <a:r>
              <a:rPr lang="ru-RU" dirty="0" smtClean="0">
                <a:solidFill>
                  <a:srgbClr val="000000"/>
                </a:solidFill>
                <a:latin typeface="Georgia"/>
                <a:ea typeface="Times New Roman"/>
                <a:cs typeface="Times New Roman"/>
              </a:rPr>
              <a:t>      Выполнение </a:t>
            </a:r>
            <a:r>
              <a:rPr lang="ru-RU" dirty="0">
                <a:solidFill>
                  <a:srgbClr val="000000"/>
                </a:solidFill>
                <a:latin typeface="Georgia"/>
                <a:ea typeface="Times New Roman"/>
                <a:cs typeface="Times New Roman"/>
              </a:rPr>
              <a:t>упражнений с пособиями повышает у детей интерес к занятиям, улучшает качество их выполнения, приучает владеть предметами, способствует формированию правильной осанки.</a:t>
            </a:r>
            <a:endParaRPr lang="ru-RU" sz="1400" dirty="0">
              <a:latin typeface="Calibri"/>
              <a:ea typeface="Calibri"/>
              <a:cs typeface="Times New Roman"/>
            </a:endParaRPr>
          </a:p>
          <a:p>
            <a:pPr algn="just">
              <a:lnSpc>
                <a:spcPct val="115000"/>
              </a:lnSpc>
              <a:spcBef>
                <a:spcPts val="840"/>
              </a:spcBef>
              <a:spcAft>
                <a:spcPts val="0"/>
              </a:spcAft>
            </a:pPr>
            <a:r>
              <a:rPr lang="ru-RU" dirty="0" smtClean="0">
                <a:solidFill>
                  <a:srgbClr val="000000"/>
                </a:solidFill>
                <a:latin typeface="Georgia"/>
                <a:ea typeface="Times New Roman"/>
                <a:cs typeface="Times New Roman"/>
              </a:rPr>
              <a:t>      Включение </a:t>
            </a:r>
            <a:r>
              <a:rPr lang="ru-RU" dirty="0">
                <a:solidFill>
                  <a:srgbClr val="000000"/>
                </a:solidFill>
                <a:latin typeface="Georgia"/>
                <a:ea typeface="Times New Roman"/>
                <a:cs typeface="Times New Roman"/>
              </a:rPr>
              <a:t>упражнений для формирования осанки детей и укрепления стопы обязательно. Обычно комплекс общеразвивающих упражнений для утренней гимнастики </a:t>
            </a:r>
            <a:r>
              <a:rPr lang="ru-RU" dirty="0" smtClean="0">
                <a:solidFill>
                  <a:srgbClr val="000000"/>
                </a:solidFill>
                <a:latin typeface="Georgia"/>
                <a:ea typeface="Times New Roman"/>
                <a:cs typeface="Times New Roman"/>
              </a:rPr>
              <a:t>берем </a:t>
            </a:r>
            <a:r>
              <a:rPr lang="ru-RU" dirty="0">
                <a:solidFill>
                  <a:srgbClr val="000000"/>
                </a:solidFill>
                <a:latin typeface="Georgia"/>
                <a:ea typeface="Times New Roman"/>
                <a:cs typeface="Times New Roman"/>
              </a:rPr>
              <a:t>из физкультурных занятий, упражнения </a:t>
            </a:r>
            <a:r>
              <a:rPr lang="ru-RU" dirty="0" smtClean="0">
                <a:solidFill>
                  <a:srgbClr val="000000"/>
                </a:solidFill>
                <a:latin typeface="Georgia"/>
                <a:ea typeface="Times New Roman"/>
                <a:cs typeface="Times New Roman"/>
              </a:rPr>
              <a:t>подбираем </a:t>
            </a:r>
            <a:r>
              <a:rPr lang="ru-RU" dirty="0">
                <a:solidFill>
                  <a:srgbClr val="000000"/>
                </a:solidFill>
                <a:latin typeface="Georgia"/>
                <a:ea typeface="Times New Roman"/>
                <a:cs typeface="Times New Roman"/>
              </a:rPr>
              <a:t>из числа рекомендованных программой и методическими пособиями. </a:t>
            </a:r>
            <a:endParaRPr lang="ru-RU" dirty="0" smtClean="0">
              <a:solidFill>
                <a:srgbClr val="000000"/>
              </a:solidFill>
              <a:latin typeface="Georgia"/>
              <a:ea typeface="Times New Roman"/>
              <a:cs typeface="Times New Roman"/>
            </a:endParaRPr>
          </a:p>
          <a:p>
            <a:pPr algn="just">
              <a:lnSpc>
                <a:spcPct val="115000"/>
              </a:lnSpc>
              <a:spcBef>
                <a:spcPts val="840"/>
              </a:spcBef>
              <a:spcAft>
                <a:spcPts val="0"/>
              </a:spcAft>
            </a:pPr>
            <a:r>
              <a:rPr lang="ru-RU" dirty="0">
                <a:solidFill>
                  <a:srgbClr val="000000"/>
                </a:solidFill>
                <a:latin typeface="Georgia"/>
                <a:ea typeface="Times New Roman"/>
                <a:cs typeface="Times New Roman"/>
              </a:rPr>
              <a:t> </a:t>
            </a:r>
            <a:r>
              <a:rPr lang="ru-RU" dirty="0" smtClean="0">
                <a:solidFill>
                  <a:srgbClr val="000000"/>
                </a:solidFill>
                <a:latin typeface="Georgia"/>
                <a:ea typeface="Times New Roman"/>
                <a:cs typeface="Times New Roman"/>
              </a:rPr>
              <a:t>     Продолжительность</a:t>
            </a:r>
            <a:r>
              <a:rPr lang="ru-RU" dirty="0">
                <a:solidFill>
                  <a:srgbClr val="000000"/>
                </a:solidFill>
                <a:latin typeface="Georgia"/>
                <a:ea typeface="Times New Roman"/>
                <a:cs typeface="Times New Roman"/>
              </a:rPr>
              <a:t>, характер, содержание утренней гимнастики, дозировка упражнений различны для детей разных возрастных групп.</a:t>
            </a:r>
            <a:endParaRPr lang="ru-RU" sz="1400" dirty="0">
              <a:latin typeface="Calibri"/>
              <a:ea typeface="Calibri"/>
              <a:cs typeface="Times New Roman"/>
            </a:endParaRPr>
          </a:p>
          <a:p>
            <a:pPr algn="just"/>
            <a:r>
              <a:rPr lang="ru-RU" dirty="0" smtClean="0">
                <a:solidFill>
                  <a:srgbClr val="000000"/>
                </a:solidFill>
                <a:latin typeface="Georgia"/>
                <a:ea typeface="Times New Roman"/>
                <a:cs typeface="Times New Roman"/>
              </a:rPr>
              <a:t>     </a:t>
            </a:r>
          </a:p>
          <a:p>
            <a:pPr algn="just"/>
            <a:r>
              <a:rPr lang="ru-RU" dirty="0">
                <a:solidFill>
                  <a:srgbClr val="000000"/>
                </a:solidFill>
                <a:latin typeface="Georgia"/>
                <a:ea typeface="Times New Roman"/>
                <a:cs typeface="Times New Roman"/>
              </a:rPr>
              <a:t> </a:t>
            </a:r>
            <a:r>
              <a:rPr lang="ru-RU" dirty="0" smtClean="0">
                <a:solidFill>
                  <a:srgbClr val="000000"/>
                </a:solidFill>
                <a:latin typeface="Georgia"/>
                <a:ea typeface="Times New Roman"/>
                <a:cs typeface="Times New Roman"/>
              </a:rPr>
              <a:t>      Таким </a:t>
            </a:r>
            <a:r>
              <a:rPr lang="ru-RU" dirty="0">
                <a:solidFill>
                  <a:srgbClr val="000000"/>
                </a:solidFill>
                <a:latin typeface="Georgia"/>
                <a:ea typeface="Times New Roman"/>
                <a:cs typeface="Times New Roman"/>
              </a:rPr>
              <a:t>образом, при подборе общеразвивающих упражнений </a:t>
            </a:r>
            <a:r>
              <a:rPr lang="ru-RU" dirty="0" smtClean="0">
                <a:solidFill>
                  <a:srgbClr val="000000"/>
                </a:solidFill>
                <a:latin typeface="Georgia"/>
                <a:ea typeface="Times New Roman"/>
                <a:cs typeface="Times New Roman"/>
              </a:rPr>
              <a:t>руководствуемся </a:t>
            </a:r>
            <a:r>
              <a:rPr lang="ru-RU" b="1" dirty="0">
                <a:solidFill>
                  <a:srgbClr val="000000"/>
                </a:solidFill>
                <a:latin typeface="Georgia"/>
                <a:ea typeface="Times New Roman"/>
                <a:cs typeface="Times New Roman"/>
              </a:rPr>
              <a:t>следующими требованиями</a:t>
            </a:r>
            <a:r>
              <a:rPr lang="ru-RU" dirty="0">
                <a:solidFill>
                  <a:srgbClr val="000000"/>
                </a:solidFill>
                <a:latin typeface="Georgia"/>
                <a:ea typeface="Times New Roman"/>
                <a:cs typeface="Times New Roman"/>
              </a:rPr>
              <a:t>: </a:t>
            </a:r>
            <a:endParaRPr lang="ru-RU" dirty="0" smtClean="0">
              <a:solidFill>
                <a:srgbClr val="000000"/>
              </a:solidFill>
              <a:latin typeface="Georgia"/>
              <a:ea typeface="Times New Roman"/>
              <a:cs typeface="Times New Roman"/>
            </a:endParaRPr>
          </a:p>
          <a:p>
            <a:pPr algn="just"/>
            <a:r>
              <a:rPr lang="ru-RU" dirty="0" smtClean="0">
                <a:solidFill>
                  <a:srgbClr val="000000"/>
                </a:solidFill>
                <a:latin typeface="Georgia"/>
                <a:ea typeface="Times New Roman"/>
                <a:cs typeface="Times New Roman"/>
              </a:rPr>
              <a:t>-упражнения </a:t>
            </a:r>
            <a:r>
              <a:rPr lang="ru-RU" dirty="0">
                <a:solidFill>
                  <a:srgbClr val="000000"/>
                </a:solidFill>
                <a:latin typeface="Georgia"/>
                <a:ea typeface="Times New Roman"/>
                <a:cs typeface="Times New Roman"/>
              </a:rPr>
              <a:t>должны быть для всех групп мышц, </a:t>
            </a:r>
            <a:endParaRPr lang="ru-RU" dirty="0" smtClean="0">
              <a:solidFill>
                <a:srgbClr val="000000"/>
              </a:solidFill>
              <a:latin typeface="Georgia"/>
              <a:ea typeface="Times New Roman"/>
              <a:cs typeface="Times New Roman"/>
            </a:endParaRPr>
          </a:p>
          <a:p>
            <a:pPr algn="just"/>
            <a:r>
              <a:rPr lang="ru-RU" dirty="0">
                <a:solidFill>
                  <a:srgbClr val="000000"/>
                </a:solidFill>
                <a:latin typeface="Georgia"/>
                <a:ea typeface="Times New Roman"/>
                <a:cs typeface="Times New Roman"/>
              </a:rPr>
              <a:t>-</a:t>
            </a:r>
            <a:r>
              <a:rPr lang="ru-RU" dirty="0" smtClean="0">
                <a:solidFill>
                  <a:srgbClr val="000000"/>
                </a:solidFill>
                <a:latin typeface="Georgia"/>
                <a:ea typeface="Times New Roman"/>
                <a:cs typeface="Times New Roman"/>
              </a:rPr>
              <a:t>из </a:t>
            </a:r>
            <a:r>
              <a:rPr lang="ru-RU" dirty="0">
                <a:solidFill>
                  <a:srgbClr val="000000"/>
                </a:solidFill>
                <a:latin typeface="Georgia"/>
                <a:ea typeface="Times New Roman"/>
                <a:cs typeface="Times New Roman"/>
              </a:rPr>
              <a:t>разных исходных положений, разной интенсивности, темпа; </a:t>
            </a:r>
            <a:endParaRPr lang="ru-RU" dirty="0" smtClean="0">
              <a:solidFill>
                <a:srgbClr val="000000"/>
              </a:solidFill>
              <a:latin typeface="Georgia"/>
              <a:ea typeface="Times New Roman"/>
              <a:cs typeface="Times New Roman"/>
            </a:endParaRPr>
          </a:p>
          <a:p>
            <a:pPr algn="just"/>
            <a:r>
              <a:rPr lang="ru-RU" dirty="0">
                <a:solidFill>
                  <a:srgbClr val="000000"/>
                </a:solidFill>
                <a:latin typeface="Georgia"/>
                <a:ea typeface="Times New Roman"/>
                <a:cs typeface="Times New Roman"/>
              </a:rPr>
              <a:t>-</a:t>
            </a:r>
            <a:r>
              <a:rPr lang="ru-RU" dirty="0" smtClean="0">
                <a:solidFill>
                  <a:srgbClr val="000000"/>
                </a:solidFill>
                <a:latin typeface="Georgia"/>
                <a:ea typeface="Times New Roman"/>
                <a:cs typeface="Times New Roman"/>
              </a:rPr>
              <a:t>с </a:t>
            </a:r>
            <a:r>
              <a:rPr lang="ru-RU" dirty="0">
                <a:solidFill>
                  <a:srgbClr val="000000"/>
                </a:solidFill>
                <a:latin typeface="Georgia"/>
                <a:ea typeface="Times New Roman"/>
                <a:cs typeface="Times New Roman"/>
              </a:rPr>
              <a:t>различными пособиями, ритмично-музыкальным сопровождением, </a:t>
            </a:r>
            <a:r>
              <a:rPr lang="ru-RU" dirty="0" smtClean="0">
                <a:solidFill>
                  <a:srgbClr val="000000"/>
                </a:solidFill>
                <a:latin typeface="Georgia"/>
                <a:ea typeface="Times New Roman"/>
                <a:cs typeface="Times New Roman"/>
              </a:rPr>
              <a:t>-в </a:t>
            </a:r>
            <a:r>
              <a:rPr lang="ru-RU" dirty="0">
                <a:solidFill>
                  <a:srgbClr val="000000"/>
                </a:solidFill>
                <a:latin typeface="Georgia"/>
                <a:ea typeface="Times New Roman"/>
                <a:cs typeface="Times New Roman"/>
              </a:rPr>
              <a:t>различных построениях и обязательно интересными для </a:t>
            </a:r>
            <a:r>
              <a:rPr lang="ru-RU" dirty="0" smtClean="0">
                <a:solidFill>
                  <a:srgbClr val="000000"/>
                </a:solidFill>
                <a:latin typeface="Georgia"/>
                <a:ea typeface="Times New Roman"/>
                <a:cs typeface="Times New Roman"/>
              </a:rPr>
              <a:t>детей.</a:t>
            </a:r>
            <a:endParaRPr lang="ru-RU" dirty="0"/>
          </a:p>
        </p:txBody>
      </p:sp>
    </p:spTree>
    <p:extLst>
      <p:ext uri="{BB962C8B-B14F-4D97-AF65-F5344CB8AC3E}">
        <p14:creationId xmlns:p14="http://schemas.microsoft.com/office/powerpoint/2010/main" val="113079249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115616" y="548680"/>
            <a:ext cx="7848872" cy="5632311"/>
          </a:xfrm>
          <a:prstGeom prst="rect">
            <a:avLst/>
          </a:prstGeom>
        </p:spPr>
        <p:txBody>
          <a:bodyPr wrap="square">
            <a:spAutoFit/>
          </a:bodyPr>
          <a:lstStyle/>
          <a:p>
            <a:pPr algn="just"/>
            <a:r>
              <a:rPr lang="ru-RU" dirty="0" smtClean="0">
                <a:solidFill>
                  <a:srgbClr val="000000"/>
                </a:solidFill>
                <a:latin typeface="Georgia"/>
                <a:ea typeface="Times New Roman"/>
                <a:cs typeface="Times New Roman"/>
              </a:rPr>
              <a:t>      Методика </a:t>
            </a:r>
            <a:r>
              <a:rPr lang="ru-RU" dirty="0">
                <a:solidFill>
                  <a:srgbClr val="000000"/>
                </a:solidFill>
                <a:latin typeface="Georgia"/>
                <a:ea typeface="Times New Roman"/>
                <a:cs typeface="Times New Roman"/>
              </a:rPr>
              <a:t>проведения утренней гимнастики </a:t>
            </a:r>
            <a:r>
              <a:rPr lang="ru-RU" b="1" dirty="0">
                <a:solidFill>
                  <a:srgbClr val="000000"/>
                </a:solidFill>
                <a:latin typeface="Georgia"/>
                <a:ea typeface="Times New Roman"/>
                <a:cs typeface="Times New Roman"/>
              </a:rPr>
              <a:t>в смешанной группе </a:t>
            </a:r>
            <a:r>
              <a:rPr lang="ru-RU" dirty="0">
                <a:solidFill>
                  <a:srgbClr val="000000"/>
                </a:solidFill>
                <a:latin typeface="Georgia"/>
                <a:ea typeface="Times New Roman"/>
                <a:cs typeface="Times New Roman"/>
              </a:rPr>
              <a:t>имеет свои особенности. </a:t>
            </a:r>
            <a:endParaRPr lang="ru-RU" dirty="0" smtClean="0">
              <a:solidFill>
                <a:srgbClr val="000000"/>
              </a:solidFill>
              <a:latin typeface="Georgia"/>
              <a:ea typeface="Times New Roman"/>
              <a:cs typeface="Times New Roman"/>
            </a:endParaRPr>
          </a:p>
          <a:p>
            <a:pPr algn="just"/>
            <a:r>
              <a:rPr lang="ru-RU" b="1" dirty="0" smtClean="0">
                <a:solidFill>
                  <a:srgbClr val="000000"/>
                </a:solidFill>
                <a:latin typeface="Georgia"/>
                <a:ea typeface="Times New Roman"/>
                <a:cs typeface="Times New Roman"/>
              </a:rPr>
              <a:t>     Основным </a:t>
            </a:r>
            <a:r>
              <a:rPr lang="ru-RU" b="1" dirty="0">
                <a:solidFill>
                  <a:srgbClr val="000000"/>
                </a:solidFill>
                <a:latin typeface="Georgia"/>
                <a:ea typeface="Times New Roman"/>
                <a:cs typeface="Times New Roman"/>
              </a:rPr>
              <a:t>требованием </a:t>
            </a:r>
            <a:r>
              <a:rPr lang="ru-RU" dirty="0">
                <a:solidFill>
                  <a:srgbClr val="000000"/>
                </a:solidFill>
                <a:latin typeface="Georgia"/>
                <a:ea typeface="Times New Roman"/>
                <a:cs typeface="Times New Roman"/>
              </a:rPr>
              <a:t>является </a:t>
            </a:r>
            <a:r>
              <a:rPr lang="ru-RU" b="1" dirty="0">
                <a:solidFill>
                  <a:srgbClr val="000000"/>
                </a:solidFill>
                <a:latin typeface="Georgia"/>
                <a:ea typeface="Times New Roman"/>
                <a:cs typeface="Times New Roman"/>
              </a:rPr>
              <a:t>учет возрастных особенностей детей в подгруппах</a:t>
            </a:r>
            <a:r>
              <a:rPr lang="ru-RU" dirty="0">
                <a:solidFill>
                  <a:srgbClr val="000000"/>
                </a:solidFill>
                <a:latin typeface="Georgia"/>
                <a:ea typeface="Times New Roman"/>
                <a:cs typeface="Times New Roman"/>
              </a:rPr>
              <a:t>. </a:t>
            </a:r>
            <a:endParaRPr lang="ru-RU" dirty="0" smtClean="0">
              <a:solidFill>
                <a:srgbClr val="000000"/>
              </a:solidFill>
              <a:latin typeface="Georgia"/>
              <a:ea typeface="Times New Roman"/>
              <a:cs typeface="Times New Roman"/>
            </a:endParaRPr>
          </a:p>
          <a:p>
            <a:pPr algn="just"/>
            <a:r>
              <a:rPr lang="ru-RU" dirty="0" smtClean="0">
                <a:solidFill>
                  <a:srgbClr val="000000"/>
                </a:solidFill>
                <a:latin typeface="Georgia"/>
                <a:ea typeface="Times New Roman"/>
                <a:cs typeface="Times New Roman"/>
              </a:rPr>
              <a:t>В </a:t>
            </a:r>
            <a:r>
              <a:rPr lang="ru-RU" dirty="0">
                <a:solidFill>
                  <a:srgbClr val="000000"/>
                </a:solidFill>
                <a:latin typeface="Georgia"/>
                <a:ea typeface="Times New Roman"/>
                <a:cs typeface="Times New Roman"/>
              </a:rPr>
              <a:t>связи с этим упражнения утренней гимнастики </a:t>
            </a:r>
            <a:r>
              <a:rPr lang="ru-RU" dirty="0" smtClean="0">
                <a:solidFill>
                  <a:srgbClr val="000000"/>
                </a:solidFill>
                <a:latin typeface="Georgia"/>
                <a:ea typeface="Times New Roman"/>
                <a:cs typeface="Times New Roman"/>
              </a:rPr>
              <a:t>подбираем </a:t>
            </a:r>
            <a:r>
              <a:rPr lang="ru-RU" dirty="0">
                <a:solidFill>
                  <a:srgbClr val="000000"/>
                </a:solidFill>
                <a:latin typeface="Georgia"/>
                <a:ea typeface="Times New Roman"/>
                <a:cs typeface="Times New Roman"/>
              </a:rPr>
              <a:t>отдельно для каждой подгруппы в соответствии с программой и возможностями детей. Последовательность проведения гимнастики с каждой подгруппой определяется режимом в целом. Недопустимо объединять детей различного возраста для выполнения общих для всех упражнений: в таких случаях младшие по возрасту дети выполняют непосильные упражнения, рассчитанные на более старших, и утомляются, а старшие, выполняя упражнения для младших, теряют интерес и не получают необходимой им физической нагрузки. Все указанное нарушает задачи оздоровления организма и повышения жизненного тонуса, присущее утренней гимнастике</a:t>
            </a:r>
            <a:r>
              <a:rPr lang="ru-RU" dirty="0" smtClean="0">
                <a:solidFill>
                  <a:srgbClr val="000000"/>
                </a:solidFill>
                <a:latin typeface="Georgia"/>
                <a:ea typeface="Times New Roman"/>
                <a:cs typeface="Times New Roman"/>
              </a:rPr>
              <a:t>.</a:t>
            </a:r>
          </a:p>
          <a:p>
            <a:pPr algn="just"/>
            <a:r>
              <a:rPr lang="ru-RU" dirty="0" smtClean="0">
                <a:solidFill>
                  <a:srgbClr val="000000"/>
                </a:solidFill>
                <a:latin typeface="Georgia"/>
                <a:ea typeface="Times New Roman"/>
                <a:cs typeface="Times New Roman"/>
              </a:rPr>
              <a:t>      Таким </a:t>
            </a:r>
            <a:r>
              <a:rPr lang="ru-RU" dirty="0">
                <a:solidFill>
                  <a:srgbClr val="000000"/>
                </a:solidFill>
                <a:latin typeface="Georgia"/>
                <a:ea typeface="Times New Roman"/>
                <a:cs typeface="Times New Roman"/>
              </a:rPr>
              <a:t>образом, </a:t>
            </a:r>
            <a:r>
              <a:rPr lang="ru-RU" dirty="0" smtClean="0">
                <a:solidFill>
                  <a:srgbClr val="000000"/>
                </a:solidFill>
                <a:latin typeface="Georgia"/>
                <a:ea typeface="Times New Roman"/>
                <a:cs typeface="Times New Roman"/>
              </a:rPr>
              <a:t>в нашей  </a:t>
            </a:r>
            <a:r>
              <a:rPr lang="ru-RU" dirty="0">
                <a:solidFill>
                  <a:srgbClr val="000000"/>
                </a:solidFill>
                <a:latin typeface="Georgia"/>
                <a:ea typeface="Times New Roman"/>
                <a:cs typeface="Times New Roman"/>
              </a:rPr>
              <a:t>смешанной группе </a:t>
            </a:r>
            <a:r>
              <a:rPr lang="ru-RU" dirty="0" smtClean="0">
                <a:solidFill>
                  <a:srgbClr val="000000"/>
                </a:solidFill>
                <a:latin typeface="Georgia"/>
                <a:ea typeface="Times New Roman"/>
                <a:cs typeface="Times New Roman"/>
              </a:rPr>
              <a:t>мы </a:t>
            </a:r>
            <a:r>
              <a:rPr lang="ru-RU" dirty="0">
                <a:solidFill>
                  <a:srgbClr val="000000"/>
                </a:solidFill>
                <a:latin typeface="Georgia"/>
                <a:ea typeface="Times New Roman"/>
                <a:cs typeface="Times New Roman"/>
              </a:rPr>
              <a:t>сначала </a:t>
            </a:r>
            <a:r>
              <a:rPr lang="ru-RU" dirty="0" smtClean="0">
                <a:solidFill>
                  <a:srgbClr val="000000"/>
                </a:solidFill>
                <a:latin typeface="Georgia"/>
                <a:ea typeface="Times New Roman"/>
                <a:cs typeface="Times New Roman"/>
              </a:rPr>
              <a:t>проводим </a:t>
            </a:r>
            <a:r>
              <a:rPr lang="ru-RU" dirty="0">
                <a:solidFill>
                  <a:srgbClr val="000000"/>
                </a:solidFill>
                <a:latin typeface="Georgia"/>
                <a:ea typeface="Times New Roman"/>
                <a:cs typeface="Times New Roman"/>
              </a:rPr>
              <a:t>утреннюю гимнастику с младшими детьми, затем со старшими. Если же одновременно </a:t>
            </a:r>
            <a:r>
              <a:rPr lang="ru-RU" dirty="0" smtClean="0">
                <a:solidFill>
                  <a:srgbClr val="000000"/>
                </a:solidFill>
                <a:latin typeface="Georgia"/>
                <a:ea typeface="Times New Roman"/>
                <a:cs typeface="Times New Roman"/>
              </a:rPr>
              <a:t>приходится </a:t>
            </a:r>
            <a:r>
              <a:rPr lang="ru-RU" dirty="0">
                <a:solidFill>
                  <a:srgbClr val="000000"/>
                </a:solidFill>
                <a:latin typeface="Georgia"/>
                <a:ea typeface="Times New Roman"/>
                <a:cs typeface="Times New Roman"/>
              </a:rPr>
              <a:t>заниматься со всеми детьми, то для младшей подгруппы упражнения </a:t>
            </a:r>
            <a:r>
              <a:rPr lang="ru-RU" dirty="0" smtClean="0">
                <a:solidFill>
                  <a:srgbClr val="000000"/>
                </a:solidFill>
                <a:latin typeface="Georgia"/>
                <a:ea typeface="Times New Roman"/>
                <a:cs typeface="Times New Roman"/>
              </a:rPr>
              <a:t>упрощаем, </a:t>
            </a:r>
            <a:r>
              <a:rPr lang="ru-RU" dirty="0">
                <a:solidFill>
                  <a:srgbClr val="000000"/>
                </a:solidFill>
                <a:latin typeface="Georgia"/>
                <a:ea typeface="Times New Roman"/>
                <a:cs typeface="Times New Roman"/>
              </a:rPr>
              <a:t>их количество и число упражнений </a:t>
            </a:r>
            <a:r>
              <a:rPr lang="ru-RU" dirty="0" smtClean="0">
                <a:solidFill>
                  <a:srgbClr val="000000"/>
                </a:solidFill>
                <a:latin typeface="Georgia"/>
                <a:ea typeface="Times New Roman"/>
                <a:cs typeface="Times New Roman"/>
              </a:rPr>
              <a:t>уменьшаем.</a:t>
            </a:r>
            <a:endParaRPr lang="ru-RU" dirty="0"/>
          </a:p>
        </p:txBody>
      </p:sp>
    </p:spTree>
    <p:extLst>
      <p:ext uri="{BB962C8B-B14F-4D97-AF65-F5344CB8AC3E}">
        <p14:creationId xmlns:p14="http://schemas.microsoft.com/office/powerpoint/2010/main" val="96819536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084897" y="260648"/>
            <a:ext cx="7848872" cy="3631763"/>
          </a:xfrm>
          <a:prstGeom prst="rect">
            <a:avLst/>
          </a:prstGeom>
        </p:spPr>
        <p:txBody>
          <a:bodyPr wrap="square">
            <a:spAutoFit/>
          </a:bodyPr>
          <a:lstStyle/>
          <a:p>
            <a:pPr algn="ctr">
              <a:lnSpc>
                <a:spcPct val="115000"/>
              </a:lnSpc>
              <a:spcAft>
                <a:spcPts val="0"/>
              </a:spcAft>
            </a:pPr>
            <a:r>
              <a:rPr lang="ru-RU" sz="2000" b="1" dirty="0">
                <a:latin typeface="Times New Roman"/>
                <a:ea typeface="Calibri"/>
                <a:cs typeface="Times New Roman"/>
              </a:rPr>
              <a:t>Этапы реализации проекта</a:t>
            </a:r>
            <a:r>
              <a:rPr lang="ru-RU" sz="2000" dirty="0" smtClean="0">
                <a:latin typeface="Times New Roman"/>
                <a:ea typeface="Calibri"/>
                <a:cs typeface="Times New Roman"/>
              </a:rPr>
              <a:t>:</a:t>
            </a:r>
          </a:p>
          <a:p>
            <a:pPr algn="ctr">
              <a:lnSpc>
                <a:spcPct val="115000"/>
              </a:lnSpc>
              <a:spcAft>
                <a:spcPts val="0"/>
              </a:spcAft>
            </a:pPr>
            <a:endParaRPr lang="ru-RU" sz="2000" dirty="0">
              <a:latin typeface="Calibri"/>
              <a:ea typeface="Calibri"/>
              <a:cs typeface="Times New Roman"/>
            </a:endParaRPr>
          </a:p>
          <a:p>
            <a:pPr>
              <a:lnSpc>
                <a:spcPct val="115000"/>
              </a:lnSpc>
              <a:spcAft>
                <a:spcPts val="0"/>
              </a:spcAft>
            </a:pPr>
            <a:r>
              <a:rPr lang="ru-RU" sz="2000" dirty="0">
                <a:latin typeface="Times New Roman"/>
                <a:ea typeface="Calibri"/>
                <a:cs typeface="Times New Roman"/>
              </a:rPr>
              <a:t>Реализация проекта рассчитана на </a:t>
            </a:r>
            <a:r>
              <a:rPr lang="ru-RU" sz="2000" dirty="0" smtClean="0">
                <a:latin typeface="Times New Roman"/>
                <a:ea typeface="Calibri"/>
                <a:cs typeface="Times New Roman"/>
              </a:rPr>
              <a:t>22 недели </a:t>
            </a:r>
            <a:r>
              <a:rPr lang="ru-RU" sz="2000" dirty="0">
                <a:latin typeface="Times New Roman"/>
                <a:ea typeface="Calibri"/>
                <a:cs typeface="Times New Roman"/>
              </a:rPr>
              <a:t>с 1 ноября по </a:t>
            </a:r>
            <a:r>
              <a:rPr lang="ru-RU" sz="2000" dirty="0" smtClean="0">
                <a:latin typeface="Times New Roman"/>
                <a:ea typeface="Calibri"/>
                <a:cs typeface="Times New Roman"/>
              </a:rPr>
              <a:t>12 апреля</a:t>
            </a:r>
            <a:endParaRPr lang="ru-RU" sz="2000" dirty="0">
              <a:latin typeface="Calibri"/>
              <a:ea typeface="Calibri"/>
              <a:cs typeface="Times New Roman"/>
            </a:endParaRPr>
          </a:p>
          <a:p>
            <a:pPr marL="342900" lvl="0" indent="-342900">
              <a:lnSpc>
                <a:spcPct val="115000"/>
              </a:lnSpc>
              <a:spcAft>
                <a:spcPts val="0"/>
              </a:spcAft>
              <a:buFont typeface="+mj-lt"/>
              <a:buAutoNum type="arabicPeriod"/>
            </a:pPr>
            <a:r>
              <a:rPr lang="ru-RU" sz="2000" dirty="0">
                <a:latin typeface="Times New Roman"/>
                <a:ea typeface="Calibri"/>
                <a:cs typeface="Times New Roman"/>
              </a:rPr>
              <a:t>Подготовительно-проектировочный этап – 1 неделя (с 1 ноября по 8 ноября</a:t>
            </a:r>
            <a:r>
              <a:rPr lang="ru-RU" sz="2000" dirty="0" smtClean="0">
                <a:latin typeface="Times New Roman"/>
                <a:ea typeface="Calibri"/>
                <a:cs typeface="Times New Roman"/>
              </a:rPr>
              <a:t>)</a:t>
            </a:r>
          </a:p>
          <a:p>
            <a:pPr marL="342900" lvl="0" indent="-342900">
              <a:lnSpc>
                <a:spcPct val="115000"/>
              </a:lnSpc>
              <a:spcAft>
                <a:spcPts val="0"/>
              </a:spcAft>
              <a:buFont typeface="+mj-lt"/>
              <a:buAutoNum type="arabicPeriod"/>
            </a:pPr>
            <a:endParaRPr lang="ru-RU" sz="2000" dirty="0">
              <a:latin typeface="Calibri"/>
              <a:ea typeface="Calibri"/>
              <a:cs typeface="Times New Roman"/>
            </a:endParaRPr>
          </a:p>
          <a:p>
            <a:pPr marL="342900" lvl="0" indent="-342900">
              <a:lnSpc>
                <a:spcPct val="115000"/>
              </a:lnSpc>
              <a:spcAft>
                <a:spcPts val="0"/>
              </a:spcAft>
              <a:buFont typeface="+mj-lt"/>
              <a:buAutoNum type="arabicPeriod"/>
            </a:pPr>
            <a:r>
              <a:rPr lang="ru-RU" sz="2000" dirty="0">
                <a:latin typeface="Times New Roman"/>
                <a:ea typeface="Calibri"/>
                <a:cs typeface="Times New Roman"/>
              </a:rPr>
              <a:t>Практический этап </a:t>
            </a:r>
            <a:r>
              <a:rPr lang="ru-RU" sz="2000" dirty="0" smtClean="0">
                <a:latin typeface="Times New Roman"/>
                <a:ea typeface="Calibri"/>
                <a:cs typeface="Times New Roman"/>
              </a:rPr>
              <a:t>– 18 недель  </a:t>
            </a:r>
            <a:r>
              <a:rPr lang="ru-RU" sz="2000" dirty="0">
                <a:latin typeface="Times New Roman"/>
                <a:ea typeface="Calibri"/>
                <a:cs typeface="Times New Roman"/>
              </a:rPr>
              <a:t>(с 9 ноября по </a:t>
            </a:r>
            <a:r>
              <a:rPr lang="ru-RU" sz="2000" dirty="0" smtClean="0">
                <a:latin typeface="Times New Roman"/>
                <a:ea typeface="Calibri"/>
                <a:cs typeface="Times New Roman"/>
              </a:rPr>
              <a:t>5 апреля)</a:t>
            </a:r>
          </a:p>
          <a:p>
            <a:pPr marL="342900" lvl="0" indent="-342900">
              <a:lnSpc>
                <a:spcPct val="115000"/>
              </a:lnSpc>
              <a:spcAft>
                <a:spcPts val="0"/>
              </a:spcAft>
              <a:buFont typeface="+mj-lt"/>
              <a:buAutoNum type="arabicPeriod"/>
            </a:pPr>
            <a:endParaRPr lang="ru-RU" sz="2000" dirty="0">
              <a:latin typeface="Calibri"/>
              <a:ea typeface="Calibri"/>
              <a:cs typeface="Times New Roman"/>
            </a:endParaRPr>
          </a:p>
          <a:p>
            <a:pPr marL="342900" lvl="0" indent="-342900">
              <a:lnSpc>
                <a:spcPct val="115000"/>
              </a:lnSpc>
              <a:spcAft>
                <a:spcPts val="0"/>
              </a:spcAft>
              <a:buFont typeface="+mj-lt"/>
              <a:buAutoNum type="arabicPeriod"/>
            </a:pPr>
            <a:r>
              <a:rPr lang="ru-RU" sz="2000" dirty="0">
                <a:latin typeface="Times New Roman"/>
                <a:ea typeface="Calibri"/>
                <a:cs typeface="Times New Roman"/>
              </a:rPr>
              <a:t>Обобщающе-результативный этап </a:t>
            </a:r>
            <a:r>
              <a:rPr lang="ru-RU" sz="2000" dirty="0" smtClean="0">
                <a:latin typeface="Times New Roman"/>
                <a:ea typeface="Calibri"/>
                <a:cs typeface="Times New Roman"/>
              </a:rPr>
              <a:t> 1 неделя  (с 6 апреля по 12 апреля)</a:t>
            </a:r>
            <a:endParaRPr lang="ru-RU" sz="2000" dirty="0">
              <a:effectLst/>
              <a:latin typeface="Calibri"/>
              <a:ea typeface="Calibri"/>
              <a:cs typeface="Times New Roman"/>
            </a:endParaRPr>
          </a:p>
        </p:txBody>
      </p:sp>
    </p:spTree>
    <p:extLst>
      <p:ext uri="{BB962C8B-B14F-4D97-AF65-F5344CB8AC3E}">
        <p14:creationId xmlns:p14="http://schemas.microsoft.com/office/powerpoint/2010/main" val="124359655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extLst>
              <p:ext uri="{D42A27DB-BD31-4B8C-83A1-F6EECF244321}">
                <p14:modId xmlns:p14="http://schemas.microsoft.com/office/powerpoint/2010/main" val="2225339603"/>
              </p:ext>
            </p:extLst>
          </p:nvPr>
        </p:nvGraphicFramePr>
        <p:xfrm>
          <a:off x="1187625" y="1024623"/>
          <a:ext cx="7848871" cy="5788065"/>
        </p:xfrm>
        <a:graphic>
          <a:graphicData uri="http://schemas.openxmlformats.org/drawingml/2006/table">
            <a:tbl>
              <a:tblPr firstRow="1" firstCol="1" bandRow="1"/>
              <a:tblGrid>
                <a:gridCol w="685276"/>
                <a:gridCol w="3559250"/>
                <a:gridCol w="1756273"/>
                <a:gridCol w="1848072"/>
              </a:tblGrid>
              <a:tr h="460161">
                <a:tc>
                  <a:txBody>
                    <a:bodyPr/>
                    <a:lstStyle/>
                    <a:p>
                      <a:pPr>
                        <a:lnSpc>
                          <a:spcPct val="115000"/>
                        </a:lnSpc>
                        <a:spcAft>
                          <a:spcPts val="0"/>
                        </a:spcAft>
                      </a:pPr>
                      <a:r>
                        <a:rPr lang="ru-RU" sz="1600" dirty="0">
                          <a:effectLst/>
                          <a:latin typeface="Times New Roman"/>
                          <a:ea typeface="Calibri"/>
                          <a:cs typeface="Times New Roman"/>
                        </a:rPr>
                        <a:t>№ п/п</a:t>
                      </a:r>
                      <a:endParaRPr lang="ru-RU" sz="1600" dirty="0">
                        <a:effectLst/>
                        <a:latin typeface="Calibri"/>
                        <a:ea typeface="Calibri"/>
                        <a:cs typeface="Times New Roman"/>
                      </a:endParaRPr>
                    </a:p>
                  </a:txBody>
                  <a:tcPr marL="56581" marR="565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600" dirty="0">
                          <a:effectLst/>
                          <a:latin typeface="Times New Roman"/>
                          <a:ea typeface="Calibri"/>
                          <a:cs typeface="Times New Roman"/>
                        </a:rPr>
                        <a:t>Название мероприятий</a:t>
                      </a:r>
                      <a:endParaRPr lang="ru-RU" sz="1600" dirty="0">
                        <a:effectLst/>
                        <a:latin typeface="Calibri"/>
                        <a:ea typeface="Calibri"/>
                        <a:cs typeface="Times New Roman"/>
                      </a:endParaRPr>
                    </a:p>
                  </a:txBody>
                  <a:tcPr marL="56581" marR="565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600">
                          <a:effectLst/>
                          <a:latin typeface="Times New Roman"/>
                          <a:ea typeface="Calibri"/>
                          <a:cs typeface="Times New Roman"/>
                        </a:rPr>
                        <a:t>Сроки</a:t>
                      </a:r>
                      <a:endParaRPr lang="ru-RU" sz="1600">
                        <a:effectLst/>
                        <a:latin typeface="Calibri"/>
                        <a:ea typeface="Calibri"/>
                        <a:cs typeface="Times New Roman"/>
                      </a:endParaRPr>
                    </a:p>
                  </a:txBody>
                  <a:tcPr marL="56581" marR="565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600">
                          <a:effectLst/>
                          <a:latin typeface="Times New Roman"/>
                          <a:ea typeface="Calibri"/>
                          <a:cs typeface="Times New Roman"/>
                        </a:rPr>
                        <a:t>Ответственные</a:t>
                      </a:r>
                      <a:endParaRPr lang="ru-RU" sz="1600">
                        <a:effectLst/>
                        <a:latin typeface="Calibri"/>
                        <a:ea typeface="Calibri"/>
                        <a:cs typeface="Times New Roman"/>
                      </a:endParaRPr>
                    </a:p>
                  </a:txBody>
                  <a:tcPr marL="56581" marR="565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5615">
                <a:tc>
                  <a:txBody>
                    <a:bodyPr/>
                    <a:lstStyle/>
                    <a:p>
                      <a:pPr algn="ctr">
                        <a:lnSpc>
                          <a:spcPct val="115000"/>
                        </a:lnSpc>
                        <a:spcAft>
                          <a:spcPts val="0"/>
                        </a:spcAft>
                      </a:pPr>
                      <a:r>
                        <a:rPr lang="ru-RU" sz="1600">
                          <a:effectLst/>
                          <a:latin typeface="Times New Roman"/>
                          <a:ea typeface="Calibri"/>
                          <a:cs typeface="Times New Roman"/>
                        </a:rPr>
                        <a:t>1</a:t>
                      </a:r>
                      <a:endParaRPr lang="ru-RU" sz="1600">
                        <a:effectLst/>
                        <a:latin typeface="Calibri"/>
                        <a:ea typeface="Calibri"/>
                        <a:cs typeface="Times New Roman"/>
                      </a:endParaRPr>
                    </a:p>
                  </a:txBody>
                  <a:tcPr marL="56581" marR="565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600" dirty="0">
                          <a:effectLst/>
                          <a:latin typeface="Times New Roman"/>
                          <a:ea typeface="Calibri"/>
                          <a:cs typeface="Times New Roman"/>
                        </a:rPr>
                        <a:t>Подготовительно-проектировочный этап:</a:t>
                      </a:r>
                      <a:endParaRPr lang="ru-RU" sz="1600" dirty="0">
                        <a:effectLst/>
                        <a:latin typeface="Calibri"/>
                        <a:ea typeface="Calibri"/>
                        <a:cs typeface="Times New Roman"/>
                      </a:endParaRPr>
                    </a:p>
                  </a:txBody>
                  <a:tcPr marL="56581" marR="565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600" dirty="0">
                          <a:effectLst/>
                          <a:latin typeface="Times New Roman"/>
                          <a:ea typeface="Calibri"/>
                          <a:cs typeface="Times New Roman"/>
                        </a:rPr>
                        <a:t>с 1 ноября по 8 ноября</a:t>
                      </a:r>
                      <a:endParaRPr lang="ru-RU" sz="1600" dirty="0">
                        <a:effectLst/>
                        <a:latin typeface="Calibri"/>
                        <a:ea typeface="Calibri"/>
                        <a:cs typeface="Times New Roman"/>
                      </a:endParaRPr>
                    </a:p>
                  </a:txBody>
                  <a:tcPr marL="56581" marR="565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600" dirty="0">
                          <a:effectLst/>
                          <a:latin typeface="Times New Roman"/>
                          <a:ea typeface="Calibri"/>
                          <a:cs typeface="Times New Roman"/>
                        </a:rPr>
                        <a:t>Воспитатель </a:t>
                      </a:r>
                      <a:endParaRPr lang="ru-RU" sz="1600" dirty="0">
                        <a:effectLst/>
                        <a:latin typeface="Calibri"/>
                        <a:ea typeface="Calibri"/>
                        <a:cs typeface="Times New Roman"/>
                      </a:endParaRPr>
                    </a:p>
                  </a:txBody>
                  <a:tcPr marL="56581" marR="565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5615">
                <a:tc>
                  <a:txBody>
                    <a:bodyPr/>
                    <a:lstStyle/>
                    <a:p>
                      <a:pPr algn="ctr">
                        <a:lnSpc>
                          <a:spcPct val="115000"/>
                        </a:lnSpc>
                        <a:spcAft>
                          <a:spcPts val="0"/>
                        </a:spcAft>
                      </a:pPr>
                      <a:r>
                        <a:rPr lang="ru-RU" sz="1600">
                          <a:effectLst/>
                          <a:latin typeface="Times New Roman"/>
                          <a:ea typeface="Calibri"/>
                          <a:cs typeface="Times New Roman"/>
                        </a:rPr>
                        <a:t> </a:t>
                      </a:r>
                      <a:endParaRPr lang="ru-RU" sz="1600">
                        <a:effectLst/>
                        <a:latin typeface="Calibri"/>
                        <a:ea typeface="Calibri"/>
                        <a:cs typeface="Times New Roman"/>
                      </a:endParaRPr>
                    </a:p>
                  </a:txBody>
                  <a:tcPr marL="56581" marR="565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600">
                          <a:effectLst/>
                          <a:latin typeface="Times New Roman"/>
                          <a:ea typeface="Calibri"/>
                          <a:cs typeface="Times New Roman"/>
                        </a:rPr>
                        <a:t>Разработка комплекса утренней гимнастики </a:t>
                      </a:r>
                      <a:endParaRPr lang="ru-RU" sz="1600">
                        <a:effectLst/>
                        <a:latin typeface="Calibri"/>
                        <a:ea typeface="Calibri"/>
                        <a:cs typeface="Times New Roman"/>
                      </a:endParaRPr>
                    </a:p>
                  </a:txBody>
                  <a:tcPr marL="56581" marR="565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600">
                          <a:effectLst/>
                          <a:latin typeface="Times New Roman"/>
                          <a:ea typeface="Calibri"/>
                          <a:cs typeface="Times New Roman"/>
                        </a:rPr>
                        <a:t>1-6 ноября</a:t>
                      </a:r>
                      <a:endParaRPr lang="ru-RU" sz="1600">
                        <a:effectLst/>
                        <a:latin typeface="Calibri"/>
                        <a:ea typeface="Calibri"/>
                        <a:cs typeface="Times New Roman"/>
                      </a:endParaRPr>
                    </a:p>
                  </a:txBody>
                  <a:tcPr marL="56581" marR="565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600" dirty="0">
                          <a:effectLst/>
                          <a:latin typeface="Times New Roman"/>
                          <a:ea typeface="Calibri"/>
                          <a:cs typeface="Times New Roman"/>
                        </a:rPr>
                        <a:t>Воспитатель </a:t>
                      </a:r>
                      <a:endParaRPr lang="ru-RU" sz="1600" dirty="0">
                        <a:effectLst/>
                        <a:latin typeface="Calibri"/>
                        <a:ea typeface="Calibri"/>
                        <a:cs typeface="Times New Roman"/>
                      </a:endParaRPr>
                    </a:p>
                  </a:txBody>
                  <a:tcPr marL="56581" marR="565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08423">
                <a:tc>
                  <a:txBody>
                    <a:bodyPr/>
                    <a:lstStyle/>
                    <a:p>
                      <a:pPr algn="ctr">
                        <a:lnSpc>
                          <a:spcPct val="115000"/>
                        </a:lnSpc>
                        <a:spcAft>
                          <a:spcPts val="0"/>
                        </a:spcAft>
                      </a:pPr>
                      <a:r>
                        <a:rPr lang="ru-RU" sz="1600">
                          <a:effectLst/>
                          <a:latin typeface="Times New Roman"/>
                          <a:ea typeface="Calibri"/>
                          <a:cs typeface="Times New Roman"/>
                        </a:rPr>
                        <a:t> </a:t>
                      </a:r>
                      <a:endParaRPr lang="ru-RU" sz="1600">
                        <a:effectLst/>
                        <a:latin typeface="Calibri"/>
                        <a:ea typeface="Calibri"/>
                        <a:cs typeface="Times New Roman"/>
                      </a:endParaRPr>
                    </a:p>
                  </a:txBody>
                  <a:tcPr marL="56581" marR="565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600">
                          <a:effectLst/>
                          <a:latin typeface="Times New Roman"/>
                          <a:ea typeface="Calibri"/>
                          <a:cs typeface="Times New Roman"/>
                        </a:rPr>
                        <a:t>Приобретение и заготовка необходимого инвентаря и оборудования </a:t>
                      </a:r>
                      <a:endParaRPr lang="ru-RU" sz="1600">
                        <a:effectLst/>
                        <a:latin typeface="Calibri"/>
                        <a:ea typeface="Calibri"/>
                        <a:cs typeface="Times New Roman"/>
                      </a:endParaRPr>
                    </a:p>
                  </a:txBody>
                  <a:tcPr marL="56581" marR="565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600" dirty="0">
                          <a:effectLst/>
                          <a:latin typeface="Times New Roman"/>
                          <a:ea typeface="Calibri"/>
                          <a:cs typeface="Times New Roman"/>
                        </a:rPr>
                        <a:t>1-8 ноября</a:t>
                      </a:r>
                      <a:endParaRPr lang="ru-RU" sz="1600" dirty="0">
                        <a:effectLst/>
                        <a:latin typeface="Calibri"/>
                        <a:ea typeface="Calibri"/>
                        <a:cs typeface="Times New Roman"/>
                      </a:endParaRPr>
                    </a:p>
                  </a:txBody>
                  <a:tcPr marL="56581" marR="565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600" dirty="0">
                          <a:effectLst/>
                          <a:latin typeface="Times New Roman"/>
                          <a:ea typeface="Calibri"/>
                          <a:cs typeface="Times New Roman"/>
                        </a:rPr>
                        <a:t>Воспитатель, завхоз </a:t>
                      </a:r>
                      <a:endParaRPr lang="ru-RU" sz="1600" dirty="0">
                        <a:effectLst/>
                        <a:latin typeface="Calibri"/>
                        <a:ea typeface="Calibri"/>
                        <a:cs typeface="Times New Roman"/>
                      </a:endParaRPr>
                    </a:p>
                  </a:txBody>
                  <a:tcPr marL="56581" marR="565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11231">
                <a:tc>
                  <a:txBody>
                    <a:bodyPr/>
                    <a:lstStyle/>
                    <a:p>
                      <a:pPr algn="ctr">
                        <a:lnSpc>
                          <a:spcPct val="115000"/>
                        </a:lnSpc>
                        <a:spcAft>
                          <a:spcPts val="0"/>
                        </a:spcAft>
                      </a:pPr>
                      <a:r>
                        <a:rPr lang="ru-RU" sz="1600">
                          <a:effectLst/>
                          <a:latin typeface="Times New Roman"/>
                          <a:ea typeface="Calibri"/>
                          <a:cs typeface="Times New Roman"/>
                        </a:rPr>
                        <a:t>2</a:t>
                      </a:r>
                      <a:endParaRPr lang="ru-RU" sz="1600">
                        <a:effectLst/>
                        <a:latin typeface="Calibri"/>
                        <a:ea typeface="Calibri"/>
                        <a:cs typeface="Times New Roman"/>
                      </a:endParaRPr>
                    </a:p>
                  </a:txBody>
                  <a:tcPr marL="56581" marR="565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600">
                          <a:effectLst/>
                          <a:latin typeface="Times New Roman"/>
                          <a:ea typeface="Calibri"/>
                          <a:cs typeface="Times New Roman"/>
                        </a:rPr>
                        <a:t>Практический этап </a:t>
                      </a:r>
                      <a:endParaRPr lang="ru-RU" sz="1600">
                        <a:effectLst/>
                        <a:latin typeface="Calibri"/>
                        <a:ea typeface="Calibri"/>
                        <a:cs typeface="Times New Roman"/>
                      </a:endParaRPr>
                    </a:p>
                  </a:txBody>
                  <a:tcPr marL="56581" marR="565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600" kern="1200" dirty="0">
                          <a:solidFill>
                            <a:srgbClr val="000000"/>
                          </a:solidFill>
                          <a:effectLst/>
                          <a:latin typeface="Times New Roman"/>
                          <a:ea typeface="Calibri"/>
                          <a:cs typeface="Times New Roman"/>
                        </a:rPr>
                        <a:t>с 9 ноября по 5 апреля</a:t>
                      </a:r>
                      <a:endParaRPr lang="ru-RU" sz="1600" dirty="0">
                        <a:effectLst/>
                        <a:latin typeface="Calibri"/>
                        <a:ea typeface="Calibri"/>
                        <a:cs typeface="Times New Roman"/>
                      </a:endParaRPr>
                    </a:p>
                  </a:txBody>
                  <a:tcPr marL="56581" marR="565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600" dirty="0">
                          <a:effectLst/>
                          <a:latin typeface="Times New Roman"/>
                          <a:ea typeface="Calibri"/>
                          <a:cs typeface="Times New Roman"/>
                        </a:rPr>
                        <a:t>Воспитатель, младший воспитатель, родители</a:t>
                      </a:r>
                      <a:endParaRPr lang="ru-RU" sz="1600" dirty="0">
                        <a:effectLst/>
                        <a:latin typeface="Calibri"/>
                        <a:ea typeface="Calibri"/>
                        <a:cs typeface="Times New Roman"/>
                      </a:endParaRPr>
                    </a:p>
                  </a:txBody>
                  <a:tcPr marL="56581" marR="565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11231">
                <a:tc>
                  <a:txBody>
                    <a:bodyPr/>
                    <a:lstStyle/>
                    <a:p>
                      <a:pPr algn="ctr">
                        <a:lnSpc>
                          <a:spcPct val="115000"/>
                        </a:lnSpc>
                        <a:spcAft>
                          <a:spcPts val="0"/>
                        </a:spcAft>
                      </a:pPr>
                      <a:r>
                        <a:rPr lang="ru-RU" sz="1600">
                          <a:effectLst/>
                          <a:latin typeface="Times New Roman"/>
                          <a:ea typeface="Calibri"/>
                          <a:cs typeface="Times New Roman"/>
                        </a:rPr>
                        <a:t> </a:t>
                      </a:r>
                      <a:endParaRPr lang="ru-RU" sz="1600">
                        <a:effectLst/>
                        <a:latin typeface="Calibri"/>
                        <a:ea typeface="Calibri"/>
                        <a:cs typeface="Times New Roman"/>
                      </a:endParaRPr>
                    </a:p>
                  </a:txBody>
                  <a:tcPr marL="56581" marR="565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600">
                          <a:effectLst/>
                          <a:latin typeface="Times New Roman"/>
                          <a:ea typeface="Calibri"/>
                          <a:cs typeface="Times New Roman"/>
                        </a:rPr>
                        <a:t>Разучивание и выполнение комплекса утренней гимнастики</a:t>
                      </a:r>
                      <a:endParaRPr lang="ru-RU" sz="1600">
                        <a:effectLst/>
                        <a:latin typeface="Calibri"/>
                        <a:ea typeface="Calibri"/>
                        <a:cs typeface="Times New Roman"/>
                      </a:endParaRPr>
                    </a:p>
                  </a:txBody>
                  <a:tcPr marL="56581" marR="565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600" kern="1200">
                          <a:solidFill>
                            <a:srgbClr val="000000"/>
                          </a:solidFill>
                          <a:effectLst/>
                          <a:latin typeface="Times New Roman"/>
                          <a:ea typeface="Calibri"/>
                          <a:cs typeface="Times New Roman"/>
                        </a:rPr>
                        <a:t>с 9 ноября по 5 апреля</a:t>
                      </a:r>
                      <a:endParaRPr lang="ru-RU" sz="1600">
                        <a:effectLst/>
                        <a:latin typeface="Calibri"/>
                        <a:ea typeface="Calibri"/>
                        <a:cs typeface="Times New Roman"/>
                      </a:endParaRPr>
                    </a:p>
                  </a:txBody>
                  <a:tcPr marL="56581" marR="565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600" dirty="0">
                          <a:effectLst/>
                          <a:latin typeface="Times New Roman"/>
                          <a:ea typeface="Calibri"/>
                          <a:cs typeface="Times New Roman"/>
                        </a:rPr>
                        <a:t>Воспитатель, младший воспитатель, родители</a:t>
                      </a:r>
                      <a:endParaRPr lang="ru-RU" sz="1600" dirty="0">
                        <a:effectLst/>
                        <a:latin typeface="Calibri"/>
                        <a:ea typeface="Calibri"/>
                        <a:cs typeface="Times New Roman"/>
                      </a:endParaRPr>
                    </a:p>
                  </a:txBody>
                  <a:tcPr marL="56581" marR="565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5615">
                <a:tc>
                  <a:txBody>
                    <a:bodyPr/>
                    <a:lstStyle/>
                    <a:p>
                      <a:pPr algn="ctr">
                        <a:lnSpc>
                          <a:spcPct val="115000"/>
                        </a:lnSpc>
                        <a:spcAft>
                          <a:spcPts val="0"/>
                        </a:spcAft>
                      </a:pPr>
                      <a:r>
                        <a:rPr lang="ru-RU" sz="1600">
                          <a:effectLst/>
                          <a:latin typeface="Times New Roman"/>
                          <a:ea typeface="Calibri"/>
                          <a:cs typeface="Times New Roman"/>
                        </a:rPr>
                        <a:t>3.</a:t>
                      </a:r>
                      <a:endParaRPr lang="ru-RU" sz="1600">
                        <a:effectLst/>
                        <a:latin typeface="Calibri"/>
                        <a:ea typeface="Calibri"/>
                        <a:cs typeface="Times New Roman"/>
                      </a:endParaRPr>
                    </a:p>
                  </a:txBody>
                  <a:tcPr marL="56581" marR="565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600">
                          <a:effectLst/>
                          <a:latin typeface="Times New Roman"/>
                          <a:ea typeface="Calibri"/>
                          <a:cs typeface="Times New Roman"/>
                        </a:rPr>
                        <a:t>Обобщающе-результативный этап</a:t>
                      </a:r>
                      <a:endParaRPr lang="ru-RU" sz="1600">
                        <a:effectLst/>
                        <a:latin typeface="Calibri"/>
                        <a:ea typeface="Calibri"/>
                        <a:cs typeface="Times New Roman"/>
                      </a:endParaRPr>
                    </a:p>
                  </a:txBody>
                  <a:tcPr marL="56581" marR="565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600" kern="1200">
                          <a:solidFill>
                            <a:srgbClr val="000000"/>
                          </a:solidFill>
                          <a:effectLst/>
                          <a:latin typeface="Times New Roman"/>
                          <a:ea typeface="Calibri"/>
                          <a:cs typeface="Times New Roman"/>
                        </a:rPr>
                        <a:t>с 6 апреля по 12 апреля</a:t>
                      </a:r>
                      <a:endParaRPr lang="ru-RU" sz="1600">
                        <a:effectLst/>
                        <a:latin typeface="Calibri"/>
                        <a:ea typeface="Calibri"/>
                        <a:cs typeface="Times New Roman"/>
                      </a:endParaRPr>
                    </a:p>
                  </a:txBody>
                  <a:tcPr marL="56581" marR="565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600" dirty="0">
                          <a:effectLst/>
                          <a:latin typeface="Times New Roman"/>
                          <a:ea typeface="Calibri"/>
                          <a:cs typeface="Times New Roman"/>
                        </a:rPr>
                        <a:t>Воспитатель </a:t>
                      </a:r>
                      <a:endParaRPr lang="ru-RU" sz="1600" dirty="0">
                        <a:effectLst/>
                        <a:latin typeface="Calibri"/>
                        <a:ea typeface="Calibri"/>
                        <a:cs typeface="Times New Roman"/>
                      </a:endParaRPr>
                    </a:p>
                  </a:txBody>
                  <a:tcPr marL="56581" marR="565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5615">
                <a:tc>
                  <a:txBody>
                    <a:bodyPr/>
                    <a:lstStyle/>
                    <a:p>
                      <a:pPr algn="ctr">
                        <a:lnSpc>
                          <a:spcPct val="115000"/>
                        </a:lnSpc>
                        <a:spcAft>
                          <a:spcPts val="0"/>
                        </a:spcAft>
                      </a:pPr>
                      <a:r>
                        <a:rPr lang="ru-RU" sz="1600">
                          <a:effectLst/>
                          <a:latin typeface="Times New Roman"/>
                          <a:ea typeface="Calibri"/>
                          <a:cs typeface="Times New Roman"/>
                        </a:rPr>
                        <a:t> </a:t>
                      </a:r>
                      <a:endParaRPr lang="ru-RU" sz="1600">
                        <a:effectLst/>
                        <a:latin typeface="Calibri"/>
                        <a:ea typeface="Calibri"/>
                        <a:cs typeface="Times New Roman"/>
                      </a:endParaRPr>
                    </a:p>
                  </a:txBody>
                  <a:tcPr marL="56581" marR="565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600">
                          <a:effectLst/>
                          <a:latin typeface="Times New Roman"/>
                          <a:ea typeface="Calibri"/>
                          <a:cs typeface="Times New Roman"/>
                        </a:rPr>
                        <a:t>Педагогическая диагностика  и подведение результатов</a:t>
                      </a:r>
                      <a:endParaRPr lang="ru-RU" sz="1600">
                        <a:effectLst/>
                        <a:latin typeface="Calibri"/>
                        <a:ea typeface="Calibri"/>
                        <a:cs typeface="Times New Roman"/>
                      </a:endParaRPr>
                    </a:p>
                  </a:txBody>
                  <a:tcPr marL="56581" marR="565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600" kern="1200">
                          <a:solidFill>
                            <a:srgbClr val="000000"/>
                          </a:solidFill>
                          <a:effectLst/>
                          <a:latin typeface="Times New Roman"/>
                          <a:ea typeface="Calibri"/>
                          <a:cs typeface="Times New Roman"/>
                        </a:rPr>
                        <a:t>с 6 апреля по 12 апреля</a:t>
                      </a:r>
                      <a:endParaRPr lang="ru-RU" sz="1600">
                        <a:effectLst/>
                        <a:latin typeface="Calibri"/>
                        <a:ea typeface="Calibri"/>
                        <a:cs typeface="Times New Roman"/>
                      </a:endParaRPr>
                    </a:p>
                  </a:txBody>
                  <a:tcPr marL="56581" marR="565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600" dirty="0">
                          <a:effectLst/>
                          <a:latin typeface="Times New Roman"/>
                          <a:ea typeface="Calibri"/>
                          <a:cs typeface="Times New Roman"/>
                        </a:rPr>
                        <a:t>Воспитатель</a:t>
                      </a:r>
                      <a:endParaRPr lang="ru-RU" sz="1600" dirty="0">
                        <a:effectLst/>
                        <a:latin typeface="Calibri"/>
                        <a:ea typeface="Calibri"/>
                        <a:cs typeface="Times New Roman"/>
                      </a:endParaRPr>
                    </a:p>
                  </a:txBody>
                  <a:tcPr marL="56581" marR="565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3" name="Rectangle 1"/>
          <p:cNvSpPr>
            <a:spLocks noChangeArrowheads="1"/>
          </p:cNvSpPr>
          <p:nvPr/>
        </p:nvSpPr>
        <p:spPr bwMode="auto">
          <a:xfrm>
            <a:off x="1115616" y="340877"/>
            <a:ext cx="7848872"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altLang="ru-RU" sz="16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План мероприятий</a:t>
            </a:r>
            <a:endParaRPr kumimoji="0" lang="ru-RU" altLang="ru-RU" sz="11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endParaRPr kumimoji="0" lang="ru-RU" altLang="ru-RU" sz="1800" b="0" i="0" u="none" strike="noStrike" cap="none" normalizeH="0" baseline="0" dirty="0" smtClean="0">
              <a:ln>
                <a:noFill/>
              </a:ln>
              <a:solidFill>
                <a:schemeClr val="tx1"/>
              </a:solidFill>
              <a:effectLst/>
              <a:latin typeface="Arial" pitchFamily="34" charset="0"/>
            </a:endParaRPr>
          </a:p>
        </p:txBody>
      </p:sp>
    </p:spTree>
    <p:extLst>
      <p:ext uri="{BB962C8B-B14F-4D97-AF65-F5344CB8AC3E}">
        <p14:creationId xmlns:p14="http://schemas.microsoft.com/office/powerpoint/2010/main" val="96028703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extLst>
              <p:ext uri="{D42A27DB-BD31-4B8C-83A1-F6EECF244321}">
                <p14:modId xmlns:p14="http://schemas.microsoft.com/office/powerpoint/2010/main" val="1009368652"/>
              </p:ext>
            </p:extLst>
          </p:nvPr>
        </p:nvGraphicFramePr>
        <p:xfrm>
          <a:off x="1115616" y="1124744"/>
          <a:ext cx="7776864" cy="4478331"/>
        </p:xfrm>
        <a:graphic>
          <a:graphicData uri="http://schemas.openxmlformats.org/drawingml/2006/table">
            <a:tbl>
              <a:tblPr firstRow="1" firstCol="1" bandRow="1"/>
              <a:tblGrid>
                <a:gridCol w="401232"/>
                <a:gridCol w="2095559"/>
                <a:gridCol w="1496524"/>
                <a:gridCol w="1397273"/>
                <a:gridCol w="1193138"/>
                <a:gridCol w="1193138"/>
              </a:tblGrid>
              <a:tr h="332710">
                <a:tc>
                  <a:txBody>
                    <a:bodyPr/>
                    <a:lstStyle/>
                    <a:p>
                      <a:pPr algn="ctr">
                        <a:lnSpc>
                          <a:spcPct val="115000"/>
                        </a:lnSpc>
                        <a:spcAft>
                          <a:spcPts val="0"/>
                        </a:spcAft>
                      </a:pPr>
                      <a:r>
                        <a:rPr lang="ru-RU" sz="1000" dirty="0">
                          <a:effectLst/>
                          <a:latin typeface="Times New Roman"/>
                          <a:ea typeface="Calibri"/>
                          <a:cs typeface="Times New Roman"/>
                        </a:rPr>
                        <a:t>№п/п</a:t>
                      </a:r>
                      <a:endParaRPr lang="ru-RU" sz="1000" dirty="0">
                        <a:effectLst/>
                        <a:latin typeface="Calibri"/>
                        <a:ea typeface="Calibri"/>
                        <a:cs typeface="Times New Roman"/>
                      </a:endParaRPr>
                    </a:p>
                  </a:txBody>
                  <a:tcPr marL="51607" marR="516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000" dirty="0">
                          <a:effectLst/>
                          <a:latin typeface="Times New Roman"/>
                          <a:ea typeface="Calibri"/>
                          <a:cs typeface="Times New Roman"/>
                        </a:rPr>
                        <a:t>Нормативно-правовые</a:t>
                      </a:r>
                      <a:endParaRPr lang="ru-RU" sz="1000" dirty="0">
                        <a:effectLst/>
                        <a:latin typeface="Calibri"/>
                        <a:ea typeface="Calibri"/>
                        <a:cs typeface="Times New Roman"/>
                      </a:endParaRPr>
                    </a:p>
                  </a:txBody>
                  <a:tcPr marL="51607" marR="516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000">
                          <a:effectLst/>
                          <a:latin typeface="Times New Roman"/>
                          <a:ea typeface="Calibri"/>
                          <a:cs typeface="Times New Roman"/>
                        </a:rPr>
                        <a:t>Кадровые </a:t>
                      </a:r>
                      <a:endParaRPr lang="ru-RU" sz="1000">
                        <a:effectLst/>
                        <a:latin typeface="Calibri"/>
                        <a:ea typeface="Calibri"/>
                        <a:cs typeface="Times New Roman"/>
                      </a:endParaRPr>
                    </a:p>
                  </a:txBody>
                  <a:tcPr marL="51607" marR="516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000">
                          <a:effectLst/>
                          <a:latin typeface="Times New Roman"/>
                          <a:ea typeface="Calibri"/>
                          <a:cs typeface="Times New Roman"/>
                        </a:rPr>
                        <a:t>Учебно-методические </a:t>
                      </a:r>
                      <a:endParaRPr lang="ru-RU" sz="1000">
                        <a:effectLst/>
                        <a:latin typeface="Calibri"/>
                        <a:ea typeface="Calibri"/>
                        <a:cs typeface="Times New Roman"/>
                      </a:endParaRPr>
                    </a:p>
                  </a:txBody>
                  <a:tcPr marL="51607" marR="516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000" dirty="0">
                          <a:effectLst/>
                          <a:latin typeface="Times New Roman"/>
                          <a:ea typeface="Calibri"/>
                          <a:cs typeface="Times New Roman"/>
                        </a:rPr>
                        <a:t>Материально-технические</a:t>
                      </a:r>
                      <a:endParaRPr lang="ru-RU" sz="1000" dirty="0">
                        <a:effectLst/>
                        <a:latin typeface="Calibri"/>
                        <a:ea typeface="Calibri"/>
                        <a:cs typeface="Times New Roman"/>
                      </a:endParaRPr>
                    </a:p>
                  </a:txBody>
                  <a:tcPr marL="51607" marR="516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000" dirty="0">
                          <a:effectLst/>
                          <a:latin typeface="Times New Roman"/>
                          <a:ea typeface="Calibri"/>
                          <a:cs typeface="Times New Roman"/>
                        </a:rPr>
                        <a:t>Финансовые </a:t>
                      </a:r>
                      <a:endParaRPr lang="ru-RU" sz="1000" dirty="0">
                        <a:effectLst/>
                        <a:latin typeface="Calibri"/>
                        <a:ea typeface="Calibri"/>
                        <a:cs typeface="Times New Roman"/>
                      </a:endParaRPr>
                    </a:p>
                  </a:txBody>
                  <a:tcPr marL="51607" marR="516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51466">
                <a:tc>
                  <a:txBody>
                    <a:bodyPr/>
                    <a:lstStyle/>
                    <a:p>
                      <a:pPr algn="ctr">
                        <a:lnSpc>
                          <a:spcPct val="115000"/>
                        </a:lnSpc>
                        <a:spcAft>
                          <a:spcPts val="0"/>
                        </a:spcAft>
                      </a:pPr>
                      <a:r>
                        <a:rPr lang="ru-RU" sz="1000">
                          <a:effectLst/>
                          <a:latin typeface="Times New Roman"/>
                          <a:ea typeface="Calibri"/>
                          <a:cs typeface="Times New Roman"/>
                        </a:rPr>
                        <a:t>1</a:t>
                      </a:r>
                      <a:endParaRPr lang="ru-RU" sz="1000">
                        <a:effectLst/>
                        <a:latin typeface="Calibri"/>
                        <a:ea typeface="Calibri"/>
                        <a:cs typeface="Times New Roman"/>
                      </a:endParaRPr>
                    </a:p>
                  </a:txBody>
                  <a:tcPr marL="51607" marR="516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000" dirty="0">
                          <a:effectLst/>
                          <a:latin typeface="Times New Roman"/>
                          <a:ea typeface="Calibri"/>
                          <a:cs typeface="Times New Roman"/>
                        </a:rPr>
                        <a:t>Устав МКДОУ «Красноярский детский сад»</a:t>
                      </a:r>
                      <a:endParaRPr lang="ru-RU" sz="1000" dirty="0">
                        <a:effectLst/>
                        <a:latin typeface="Calibri"/>
                        <a:ea typeface="Calibri"/>
                        <a:cs typeface="Times New Roman"/>
                      </a:endParaRPr>
                    </a:p>
                  </a:txBody>
                  <a:tcPr marL="51607" marR="516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000" dirty="0">
                          <a:effectLst/>
                          <a:latin typeface="Times New Roman"/>
                          <a:ea typeface="Calibri"/>
                          <a:cs typeface="Times New Roman"/>
                        </a:rPr>
                        <a:t>Воспитатели:</a:t>
                      </a:r>
                      <a:endParaRPr lang="ru-RU" sz="1000" dirty="0">
                        <a:effectLst/>
                        <a:latin typeface="Calibri"/>
                        <a:ea typeface="Calibri"/>
                        <a:cs typeface="Times New Roman"/>
                      </a:endParaRPr>
                    </a:p>
                    <a:p>
                      <a:pPr>
                        <a:lnSpc>
                          <a:spcPct val="115000"/>
                        </a:lnSpc>
                        <a:spcAft>
                          <a:spcPts val="0"/>
                        </a:spcAft>
                      </a:pPr>
                      <a:r>
                        <a:rPr lang="ru-RU" sz="1000" i="1" dirty="0">
                          <a:effectLst/>
                          <a:latin typeface="Times New Roman"/>
                          <a:ea typeface="Calibri"/>
                          <a:cs typeface="Times New Roman"/>
                        </a:rPr>
                        <a:t>со средним спец. </a:t>
                      </a:r>
                      <a:r>
                        <a:rPr lang="ru-RU" sz="1000" i="1" dirty="0" err="1">
                          <a:effectLst/>
                          <a:latin typeface="Times New Roman"/>
                          <a:ea typeface="Calibri"/>
                          <a:cs typeface="Times New Roman"/>
                        </a:rPr>
                        <a:t>пед</a:t>
                      </a:r>
                      <a:r>
                        <a:rPr lang="ru-RU" sz="1000" i="1" dirty="0">
                          <a:effectLst/>
                          <a:latin typeface="Times New Roman"/>
                          <a:ea typeface="Calibri"/>
                          <a:cs typeface="Times New Roman"/>
                        </a:rPr>
                        <a:t>. образованием</a:t>
                      </a:r>
                      <a:r>
                        <a:rPr lang="ru-RU" sz="1000" dirty="0">
                          <a:effectLst/>
                          <a:latin typeface="Times New Roman"/>
                          <a:ea typeface="Calibri"/>
                          <a:cs typeface="Times New Roman"/>
                        </a:rPr>
                        <a:t> – 100 %, </a:t>
                      </a:r>
                      <a:endParaRPr lang="ru-RU" sz="1000" dirty="0">
                        <a:effectLst/>
                        <a:latin typeface="Calibri"/>
                        <a:ea typeface="Calibri"/>
                        <a:cs typeface="Times New Roman"/>
                      </a:endParaRPr>
                    </a:p>
                    <a:p>
                      <a:pPr>
                        <a:lnSpc>
                          <a:spcPct val="115000"/>
                        </a:lnSpc>
                        <a:spcAft>
                          <a:spcPts val="0"/>
                        </a:spcAft>
                      </a:pPr>
                      <a:r>
                        <a:rPr lang="ru-RU" sz="1000" i="1" dirty="0" err="1">
                          <a:effectLst/>
                          <a:latin typeface="Times New Roman"/>
                          <a:ea typeface="Calibri"/>
                          <a:cs typeface="Times New Roman"/>
                        </a:rPr>
                        <a:t>пед</a:t>
                      </a:r>
                      <a:r>
                        <a:rPr lang="ru-RU" sz="1000" i="1" dirty="0">
                          <a:effectLst/>
                          <a:latin typeface="Times New Roman"/>
                          <a:ea typeface="Calibri"/>
                          <a:cs typeface="Times New Roman"/>
                        </a:rPr>
                        <a:t>. стаж</a:t>
                      </a:r>
                      <a:r>
                        <a:rPr lang="ru-RU" sz="1000" dirty="0">
                          <a:effectLst/>
                          <a:latin typeface="Times New Roman"/>
                          <a:ea typeface="Calibri"/>
                          <a:cs typeface="Times New Roman"/>
                        </a:rPr>
                        <a:t>- от 25 лет и более- 50 %, до 5 лет -50 %</a:t>
                      </a:r>
                      <a:endParaRPr lang="ru-RU" sz="1000" dirty="0">
                        <a:effectLst/>
                        <a:latin typeface="Calibri"/>
                        <a:ea typeface="Calibri"/>
                        <a:cs typeface="Times New Roman"/>
                      </a:endParaRPr>
                    </a:p>
                    <a:p>
                      <a:pPr>
                        <a:lnSpc>
                          <a:spcPct val="115000"/>
                        </a:lnSpc>
                        <a:spcAft>
                          <a:spcPts val="0"/>
                        </a:spcAft>
                      </a:pPr>
                      <a:r>
                        <a:rPr lang="ru-RU" sz="1000" dirty="0" err="1">
                          <a:effectLst/>
                          <a:latin typeface="Times New Roman"/>
                          <a:ea typeface="Calibri"/>
                          <a:cs typeface="Times New Roman"/>
                        </a:rPr>
                        <a:t>профес</a:t>
                      </a:r>
                      <a:r>
                        <a:rPr lang="ru-RU" sz="1000" dirty="0">
                          <a:effectLst/>
                          <a:latin typeface="Times New Roman"/>
                          <a:ea typeface="Calibri"/>
                          <a:cs typeface="Times New Roman"/>
                        </a:rPr>
                        <a:t>. уровень педагогов достаточно высок</a:t>
                      </a:r>
                      <a:endParaRPr lang="ru-RU" sz="1000" dirty="0">
                        <a:effectLst/>
                        <a:latin typeface="Calibri"/>
                        <a:ea typeface="Calibri"/>
                        <a:cs typeface="Times New Roman"/>
                      </a:endParaRPr>
                    </a:p>
                  </a:txBody>
                  <a:tcPr marL="51607" marR="516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000" dirty="0">
                          <a:effectLst/>
                          <a:latin typeface="Times New Roman"/>
                          <a:ea typeface="Calibri"/>
                          <a:cs typeface="Times New Roman"/>
                        </a:rPr>
                        <a:t>Картотека комплекса утренней гимнастики</a:t>
                      </a:r>
                      <a:endParaRPr lang="ru-RU" sz="1000" dirty="0">
                        <a:effectLst/>
                        <a:latin typeface="Calibri"/>
                        <a:ea typeface="Calibri"/>
                        <a:cs typeface="Times New Roman"/>
                      </a:endParaRPr>
                    </a:p>
                  </a:txBody>
                  <a:tcPr marL="51607" marR="516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ru-RU" sz="1000" dirty="0" smtClean="0">
                        <a:effectLst/>
                        <a:latin typeface="Times New Roman"/>
                        <a:ea typeface="Calibri"/>
                        <a:cs typeface="Times New Roman"/>
                      </a:endParaRPr>
                    </a:p>
                    <a:p>
                      <a:pPr>
                        <a:lnSpc>
                          <a:spcPct val="115000"/>
                        </a:lnSpc>
                        <a:spcAft>
                          <a:spcPts val="0"/>
                        </a:spcAft>
                      </a:pPr>
                      <a:endParaRPr lang="ru-RU" sz="1000" dirty="0" smtClean="0">
                        <a:effectLst/>
                        <a:latin typeface="Times New Roman"/>
                        <a:ea typeface="Calibri"/>
                        <a:cs typeface="Times New Roman"/>
                      </a:endParaRPr>
                    </a:p>
                    <a:p>
                      <a:pPr>
                        <a:lnSpc>
                          <a:spcPct val="115000"/>
                        </a:lnSpc>
                        <a:spcAft>
                          <a:spcPts val="0"/>
                        </a:spcAft>
                      </a:pPr>
                      <a:r>
                        <a:rPr lang="ru-RU" sz="1000" dirty="0" smtClean="0">
                          <a:effectLst/>
                          <a:latin typeface="Times New Roman"/>
                          <a:ea typeface="Calibri"/>
                          <a:cs typeface="Times New Roman"/>
                        </a:rPr>
                        <a:t>Физкультурный </a:t>
                      </a:r>
                      <a:r>
                        <a:rPr lang="ru-RU" sz="1000" dirty="0">
                          <a:effectLst/>
                          <a:latin typeface="Times New Roman"/>
                          <a:ea typeface="Calibri"/>
                          <a:cs typeface="Times New Roman"/>
                        </a:rPr>
                        <a:t>зал</a:t>
                      </a:r>
                      <a:endParaRPr lang="ru-RU" sz="1000" dirty="0">
                        <a:effectLst/>
                        <a:latin typeface="Calibri"/>
                        <a:ea typeface="Calibri"/>
                        <a:cs typeface="Times New Roman"/>
                      </a:endParaRPr>
                    </a:p>
                  </a:txBody>
                  <a:tcPr marL="51607" marR="516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000" dirty="0">
                          <a:effectLst/>
                          <a:latin typeface="Times New Roman"/>
                          <a:ea typeface="Calibri"/>
                          <a:cs typeface="Times New Roman"/>
                        </a:rPr>
                        <a:t>Финансирование проекта производится в соответствии со сметой</a:t>
                      </a:r>
                      <a:endParaRPr lang="ru-RU" sz="1000" dirty="0">
                        <a:effectLst/>
                        <a:latin typeface="Calibri"/>
                        <a:ea typeface="Calibri"/>
                        <a:cs typeface="Times New Roman"/>
                      </a:endParaRPr>
                    </a:p>
                  </a:txBody>
                  <a:tcPr marL="51607" marR="516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08112">
                <a:tc>
                  <a:txBody>
                    <a:bodyPr/>
                    <a:lstStyle/>
                    <a:p>
                      <a:pPr algn="ctr">
                        <a:lnSpc>
                          <a:spcPct val="115000"/>
                        </a:lnSpc>
                        <a:spcAft>
                          <a:spcPts val="0"/>
                        </a:spcAft>
                      </a:pPr>
                      <a:r>
                        <a:rPr lang="ru-RU" sz="1000">
                          <a:effectLst/>
                          <a:latin typeface="Times New Roman"/>
                          <a:ea typeface="Calibri"/>
                          <a:cs typeface="Times New Roman"/>
                        </a:rPr>
                        <a:t>2.</a:t>
                      </a:r>
                      <a:endParaRPr lang="ru-RU" sz="1000">
                        <a:effectLst/>
                        <a:latin typeface="Calibri"/>
                        <a:ea typeface="Calibri"/>
                        <a:cs typeface="Times New Roman"/>
                      </a:endParaRPr>
                    </a:p>
                  </a:txBody>
                  <a:tcPr marL="51607" marR="516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000">
                          <a:effectLst/>
                          <a:latin typeface="Times New Roman"/>
                          <a:ea typeface="Calibri"/>
                          <a:cs typeface="Times New Roman"/>
                        </a:rPr>
                        <a:t>СанПиНы </a:t>
                      </a:r>
                      <a:r>
                        <a:rPr lang="ru-RU" sz="1000">
                          <a:effectLst/>
                          <a:latin typeface="Times New Roman"/>
                          <a:ea typeface="Lucida Sans Unicode"/>
                          <a:cs typeface="Times New Roman"/>
                        </a:rPr>
                        <a:t>2.4.1. 3049-13</a:t>
                      </a:r>
                      <a:r>
                        <a:rPr lang="ru-RU" sz="1000">
                          <a:solidFill>
                            <a:srgbClr val="000000"/>
                          </a:solidFill>
                          <a:effectLst/>
                          <a:latin typeface="Times New Roman"/>
                          <a:ea typeface="Lucida Sans Unicode"/>
                          <a:cs typeface="Times New Roman"/>
                        </a:rPr>
                        <a:t> «</a:t>
                      </a:r>
                      <a:r>
                        <a:rPr lang="ru-RU" sz="1000">
                          <a:effectLst/>
                          <a:latin typeface="Times New Roman"/>
                          <a:ea typeface="Lucida Sans Unicode"/>
                          <a:cs typeface="Times New Roman"/>
                        </a:rPr>
                        <a:t>Санитарно-эпидемиологические требования к устройству, содержанию и организации режима работы  в дошкольных организациях</a:t>
                      </a:r>
                      <a:r>
                        <a:rPr lang="ru-RU" sz="1000">
                          <a:solidFill>
                            <a:srgbClr val="000000"/>
                          </a:solidFill>
                          <a:effectLst/>
                          <a:latin typeface="Times New Roman"/>
                          <a:ea typeface="Lucida Sans Unicode"/>
                          <a:cs typeface="Times New Roman"/>
                        </a:rPr>
                        <a:t>»</a:t>
                      </a:r>
                      <a:endParaRPr lang="ru-RU" sz="1000">
                        <a:effectLst/>
                        <a:latin typeface="Calibri"/>
                        <a:ea typeface="Calibri"/>
                        <a:cs typeface="Times New Roman"/>
                      </a:endParaRPr>
                    </a:p>
                  </a:txBody>
                  <a:tcPr marL="51607" marR="516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000">
                          <a:effectLst/>
                          <a:latin typeface="Times New Roman"/>
                          <a:ea typeface="Calibri"/>
                          <a:cs typeface="Times New Roman"/>
                        </a:rPr>
                        <a:t>Младшие воспитатели- прошли курсовую подготовку-100 %</a:t>
                      </a:r>
                      <a:endParaRPr lang="ru-RU" sz="1000">
                        <a:effectLst/>
                        <a:latin typeface="Calibri"/>
                        <a:ea typeface="Calibri"/>
                        <a:cs typeface="Times New Roman"/>
                      </a:endParaRPr>
                    </a:p>
                  </a:txBody>
                  <a:tcPr marL="51607" marR="516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000">
                          <a:effectLst/>
                          <a:latin typeface="Times New Roman"/>
                          <a:ea typeface="Calibri"/>
                          <a:cs typeface="Times New Roman"/>
                        </a:rPr>
                        <a:t>Проект Примерной образовательной программы «Детство»</a:t>
                      </a:r>
                      <a:endParaRPr lang="ru-RU" sz="1000">
                        <a:effectLst/>
                        <a:latin typeface="Calibri"/>
                        <a:ea typeface="Calibri"/>
                        <a:cs typeface="Times New Roman"/>
                      </a:endParaRPr>
                    </a:p>
                  </a:txBody>
                  <a:tcPr marL="51607" marR="516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000">
                          <a:effectLst/>
                          <a:latin typeface="Times New Roman"/>
                          <a:ea typeface="Calibri"/>
                          <a:cs typeface="Times New Roman"/>
                        </a:rPr>
                        <a:t>Достаточное необходимое оборудование</a:t>
                      </a:r>
                      <a:endParaRPr lang="ru-RU" sz="1000">
                        <a:effectLst/>
                        <a:latin typeface="Calibri"/>
                        <a:ea typeface="Calibri"/>
                        <a:cs typeface="Times New Roman"/>
                      </a:endParaRPr>
                    </a:p>
                  </a:txBody>
                  <a:tcPr marL="51607" marR="516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000" b="1" dirty="0">
                          <a:effectLst/>
                          <a:latin typeface="Times New Roman"/>
                          <a:ea typeface="Calibri"/>
                          <a:cs typeface="Times New Roman"/>
                        </a:rPr>
                        <a:t> </a:t>
                      </a:r>
                      <a:endParaRPr lang="ru-RU" sz="1000" dirty="0">
                        <a:effectLst/>
                        <a:latin typeface="Calibri"/>
                        <a:ea typeface="Calibri"/>
                        <a:cs typeface="Times New Roman"/>
                      </a:endParaRPr>
                    </a:p>
                  </a:txBody>
                  <a:tcPr marL="51607" marR="516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48072">
                <a:tc>
                  <a:txBody>
                    <a:bodyPr/>
                    <a:lstStyle/>
                    <a:p>
                      <a:pPr algn="ctr">
                        <a:lnSpc>
                          <a:spcPct val="115000"/>
                        </a:lnSpc>
                        <a:spcAft>
                          <a:spcPts val="0"/>
                        </a:spcAft>
                      </a:pPr>
                      <a:r>
                        <a:rPr lang="ru-RU" sz="1000">
                          <a:effectLst/>
                          <a:latin typeface="Times New Roman"/>
                          <a:ea typeface="Calibri"/>
                          <a:cs typeface="Times New Roman"/>
                        </a:rPr>
                        <a:t>3</a:t>
                      </a:r>
                      <a:endParaRPr lang="ru-RU" sz="1000">
                        <a:effectLst/>
                        <a:latin typeface="Calibri"/>
                        <a:ea typeface="Calibri"/>
                        <a:cs typeface="Times New Roman"/>
                      </a:endParaRPr>
                    </a:p>
                  </a:txBody>
                  <a:tcPr marL="51607" marR="516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000">
                          <a:effectLst/>
                          <a:latin typeface="Times New Roman"/>
                          <a:ea typeface="Lucida Sans Unicode"/>
                          <a:cs typeface="Times New Roman"/>
                        </a:rPr>
                        <a:t>Закон Российской Федерации № 273-ФЗ  «Закон  Об образовании в Российской Федерации» (в редакции от 29.12.2012 г)</a:t>
                      </a:r>
                      <a:endParaRPr lang="ru-RU" sz="1000">
                        <a:effectLst/>
                        <a:latin typeface="Calibri"/>
                        <a:ea typeface="Calibri"/>
                        <a:cs typeface="Times New Roman"/>
                      </a:endParaRPr>
                    </a:p>
                  </a:txBody>
                  <a:tcPr marL="51607" marR="516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000">
                          <a:effectLst/>
                          <a:latin typeface="Times New Roman"/>
                          <a:ea typeface="Calibri"/>
                          <a:cs typeface="Times New Roman"/>
                        </a:rPr>
                        <a:t>Инструктор по физической культуре - отсутствует</a:t>
                      </a:r>
                      <a:endParaRPr lang="ru-RU" sz="1000">
                        <a:effectLst/>
                        <a:latin typeface="Calibri"/>
                        <a:ea typeface="Calibri"/>
                        <a:cs typeface="Times New Roman"/>
                      </a:endParaRPr>
                    </a:p>
                  </a:txBody>
                  <a:tcPr marL="51607" marR="516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000">
                          <a:effectLst/>
                          <a:latin typeface="Times New Roman"/>
                          <a:ea typeface="Calibri"/>
                          <a:cs typeface="Times New Roman"/>
                        </a:rPr>
                        <a:t>Игротека </a:t>
                      </a:r>
                      <a:endParaRPr lang="ru-RU" sz="1000">
                        <a:effectLst/>
                        <a:latin typeface="Calibri"/>
                        <a:ea typeface="Calibri"/>
                        <a:cs typeface="Times New Roman"/>
                      </a:endParaRPr>
                    </a:p>
                  </a:txBody>
                  <a:tcPr marL="51607" marR="516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000">
                          <a:effectLst/>
                          <a:latin typeface="Times New Roman"/>
                          <a:ea typeface="Calibri"/>
                          <a:cs typeface="Times New Roman"/>
                        </a:rPr>
                        <a:t>Достаточный необходимый инвентарь</a:t>
                      </a:r>
                      <a:endParaRPr lang="ru-RU" sz="1000">
                        <a:effectLst/>
                        <a:latin typeface="Calibri"/>
                        <a:ea typeface="Calibri"/>
                        <a:cs typeface="Times New Roman"/>
                      </a:endParaRPr>
                    </a:p>
                  </a:txBody>
                  <a:tcPr marL="51607" marR="516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000" b="1" dirty="0">
                          <a:effectLst/>
                          <a:latin typeface="Times New Roman"/>
                          <a:ea typeface="Calibri"/>
                          <a:cs typeface="Times New Roman"/>
                        </a:rPr>
                        <a:t> </a:t>
                      </a:r>
                      <a:endParaRPr lang="ru-RU" sz="1000" dirty="0">
                        <a:effectLst/>
                        <a:latin typeface="Calibri"/>
                        <a:ea typeface="Calibri"/>
                        <a:cs typeface="Times New Roman"/>
                      </a:endParaRPr>
                    </a:p>
                  </a:txBody>
                  <a:tcPr marL="51607" marR="516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76064">
                <a:tc>
                  <a:txBody>
                    <a:bodyPr/>
                    <a:lstStyle/>
                    <a:p>
                      <a:pPr algn="ctr">
                        <a:lnSpc>
                          <a:spcPct val="115000"/>
                        </a:lnSpc>
                        <a:spcAft>
                          <a:spcPts val="0"/>
                        </a:spcAft>
                      </a:pPr>
                      <a:r>
                        <a:rPr lang="ru-RU" sz="1000">
                          <a:effectLst/>
                          <a:latin typeface="Times New Roman"/>
                          <a:ea typeface="Calibri"/>
                          <a:cs typeface="Times New Roman"/>
                        </a:rPr>
                        <a:t>4</a:t>
                      </a:r>
                      <a:endParaRPr lang="ru-RU" sz="1000">
                        <a:effectLst/>
                        <a:latin typeface="Calibri"/>
                        <a:ea typeface="Calibri"/>
                        <a:cs typeface="Times New Roman"/>
                      </a:endParaRPr>
                    </a:p>
                  </a:txBody>
                  <a:tcPr marL="51607" marR="516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000">
                          <a:solidFill>
                            <a:srgbClr val="000000"/>
                          </a:solidFill>
                          <a:effectLst/>
                          <a:latin typeface="Times New Roman"/>
                          <a:ea typeface="Lucida Sans Unicode"/>
                          <a:cs typeface="Times New Roman"/>
                        </a:rPr>
                        <a:t>ООП ДОО МКДОУ  «Красноярский детский сад» в соответствии с ФГОС ДО</a:t>
                      </a:r>
                      <a:endParaRPr lang="ru-RU" sz="1000">
                        <a:effectLst/>
                        <a:latin typeface="Calibri"/>
                        <a:ea typeface="Calibri"/>
                        <a:cs typeface="Times New Roman"/>
                      </a:endParaRPr>
                    </a:p>
                  </a:txBody>
                  <a:tcPr marL="51607" marR="516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000" b="1" dirty="0">
                          <a:effectLst/>
                          <a:latin typeface="Times New Roman"/>
                          <a:ea typeface="Calibri"/>
                          <a:cs typeface="Times New Roman"/>
                        </a:rPr>
                        <a:t> </a:t>
                      </a:r>
                      <a:endParaRPr lang="ru-RU" sz="1000" dirty="0">
                        <a:effectLst/>
                        <a:latin typeface="Calibri"/>
                        <a:ea typeface="Calibri"/>
                        <a:cs typeface="Times New Roman"/>
                      </a:endParaRPr>
                    </a:p>
                  </a:txBody>
                  <a:tcPr marL="51607" marR="516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000" dirty="0">
                          <a:effectLst/>
                          <a:latin typeface="Times New Roman"/>
                          <a:ea typeface="Calibri"/>
                          <a:cs typeface="Times New Roman"/>
                        </a:rPr>
                        <a:t>Библиотека </a:t>
                      </a:r>
                      <a:endParaRPr lang="ru-RU" sz="1000" dirty="0">
                        <a:effectLst/>
                        <a:latin typeface="Calibri"/>
                        <a:ea typeface="Calibri"/>
                        <a:cs typeface="Times New Roman"/>
                      </a:endParaRPr>
                    </a:p>
                  </a:txBody>
                  <a:tcPr marL="51607" marR="516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000" b="1" dirty="0">
                          <a:effectLst/>
                          <a:latin typeface="Times New Roman"/>
                          <a:ea typeface="Calibri"/>
                          <a:cs typeface="Times New Roman"/>
                        </a:rPr>
                        <a:t> </a:t>
                      </a:r>
                      <a:endParaRPr lang="ru-RU" sz="1000" dirty="0">
                        <a:effectLst/>
                        <a:latin typeface="Calibri"/>
                        <a:ea typeface="Calibri"/>
                        <a:cs typeface="Times New Roman"/>
                      </a:endParaRPr>
                    </a:p>
                  </a:txBody>
                  <a:tcPr marL="51607" marR="516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000" b="1" dirty="0">
                          <a:effectLst/>
                          <a:latin typeface="Times New Roman"/>
                          <a:ea typeface="Calibri"/>
                          <a:cs typeface="Times New Roman"/>
                        </a:rPr>
                        <a:t> </a:t>
                      </a:r>
                      <a:endParaRPr lang="ru-RU" sz="1000" dirty="0">
                        <a:effectLst/>
                        <a:latin typeface="Calibri"/>
                        <a:ea typeface="Calibri"/>
                        <a:cs typeface="Times New Roman"/>
                      </a:endParaRPr>
                    </a:p>
                  </a:txBody>
                  <a:tcPr marL="51607" marR="516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1807">
                <a:tc>
                  <a:txBody>
                    <a:bodyPr/>
                    <a:lstStyle/>
                    <a:p>
                      <a:pPr algn="ctr">
                        <a:lnSpc>
                          <a:spcPct val="115000"/>
                        </a:lnSpc>
                        <a:spcAft>
                          <a:spcPts val="0"/>
                        </a:spcAft>
                      </a:pPr>
                      <a:r>
                        <a:rPr lang="ru-RU" sz="1000">
                          <a:effectLst/>
                          <a:latin typeface="Times New Roman"/>
                          <a:ea typeface="Calibri"/>
                          <a:cs typeface="Times New Roman"/>
                        </a:rPr>
                        <a:t>5</a:t>
                      </a:r>
                      <a:endParaRPr lang="ru-RU" sz="1000">
                        <a:effectLst/>
                        <a:latin typeface="Calibri"/>
                        <a:ea typeface="Calibri"/>
                        <a:cs typeface="Times New Roman"/>
                      </a:endParaRPr>
                    </a:p>
                  </a:txBody>
                  <a:tcPr marL="51607" marR="516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000">
                          <a:effectLst/>
                          <a:latin typeface="Times New Roman"/>
                          <a:ea typeface="Calibri"/>
                          <a:cs typeface="Times New Roman"/>
                        </a:rPr>
                        <a:t> </a:t>
                      </a:r>
                      <a:endParaRPr lang="ru-RU" sz="1000">
                        <a:effectLst/>
                        <a:latin typeface="Calibri"/>
                        <a:ea typeface="Calibri"/>
                        <a:cs typeface="Times New Roman"/>
                      </a:endParaRPr>
                    </a:p>
                  </a:txBody>
                  <a:tcPr marL="51607" marR="516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000" dirty="0">
                          <a:effectLst/>
                          <a:latin typeface="Times New Roman"/>
                          <a:ea typeface="Calibri"/>
                          <a:cs typeface="Times New Roman"/>
                        </a:rPr>
                        <a:t> </a:t>
                      </a:r>
                      <a:endParaRPr lang="ru-RU" sz="1000" dirty="0">
                        <a:effectLst/>
                        <a:latin typeface="Calibri"/>
                        <a:ea typeface="Calibri"/>
                        <a:cs typeface="Times New Roman"/>
                      </a:endParaRPr>
                    </a:p>
                  </a:txBody>
                  <a:tcPr marL="51607" marR="516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000">
                          <a:effectLst/>
                          <a:latin typeface="Times New Roman"/>
                          <a:ea typeface="Calibri"/>
                          <a:cs typeface="Times New Roman"/>
                        </a:rPr>
                        <a:t>Аудиотека </a:t>
                      </a:r>
                      <a:endParaRPr lang="ru-RU" sz="1000">
                        <a:effectLst/>
                        <a:latin typeface="Calibri"/>
                        <a:ea typeface="Calibri"/>
                        <a:cs typeface="Times New Roman"/>
                      </a:endParaRPr>
                    </a:p>
                  </a:txBody>
                  <a:tcPr marL="51607" marR="516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000" b="1" dirty="0">
                          <a:effectLst/>
                          <a:latin typeface="Times New Roman"/>
                          <a:ea typeface="Calibri"/>
                          <a:cs typeface="Times New Roman"/>
                        </a:rPr>
                        <a:t> </a:t>
                      </a:r>
                      <a:endParaRPr lang="ru-RU" sz="1000" dirty="0">
                        <a:effectLst/>
                        <a:latin typeface="Calibri"/>
                        <a:ea typeface="Calibri"/>
                        <a:cs typeface="Times New Roman"/>
                      </a:endParaRPr>
                    </a:p>
                  </a:txBody>
                  <a:tcPr marL="51607" marR="516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000" b="1" dirty="0">
                          <a:effectLst/>
                          <a:latin typeface="Times New Roman"/>
                          <a:ea typeface="Calibri"/>
                          <a:cs typeface="Times New Roman"/>
                        </a:rPr>
                        <a:t> </a:t>
                      </a:r>
                      <a:endParaRPr lang="ru-RU" sz="1000" dirty="0">
                        <a:effectLst/>
                        <a:latin typeface="Calibri"/>
                        <a:ea typeface="Calibri"/>
                        <a:cs typeface="Times New Roman"/>
                      </a:endParaRPr>
                    </a:p>
                  </a:txBody>
                  <a:tcPr marL="51607" marR="516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4" name="Прямоугольник 3"/>
          <p:cNvSpPr/>
          <p:nvPr/>
        </p:nvSpPr>
        <p:spPr>
          <a:xfrm>
            <a:off x="3563888" y="389603"/>
            <a:ext cx="2376264" cy="410882"/>
          </a:xfrm>
          <a:prstGeom prst="rect">
            <a:avLst/>
          </a:prstGeom>
        </p:spPr>
        <p:txBody>
          <a:bodyPr wrap="square">
            <a:spAutoFit/>
          </a:bodyPr>
          <a:lstStyle/>
          <a:p>
            <a:pPr marL="685800" algn="ctr">
              <a:lnSpc>
                <a:spcPct val="115000"/>
              </a:lnSpc>
              <a:spcAft>
                <a:spcPts val="0"/>
              </a:spcAft>
            </a:pPr>
            <a:r>
              <a:rPr lang="ru-RU" b="1" dirty="0">
                <a:latin typeface="Times New Roman"/>
                <a:ea typeface="Calibri"/>
                <a:cs typeface="Times New Roman"/>
              </a:rPr>
              <a:t>Ресурсы</a:t>
            </a:r>
            <a:endParaRPr lang="ru-RU" sz="1600" dirty="0">
              <a:effectLst/>
              <a:latin typeface="Calibri"/>
              <a:ea typeface="Calibri"/>
              <a:cs typeface="Times New Roman"/>
            </a:endParaRPr>
          </a:p>
        </p:txBody>
      </p:sp>
    </p:spTree>
    <p:extLst>
      <p:ext uri="{BB962C8B-B14F-4D97-AF65-F5344CB8AC3E}">
        <p14:creationId xmlns:p14="http://schemas.microsoft.com/office/powerpoint/2010/main" val="284976405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187624" y="2420889"/>
            <a:ext cx="7674056" cy="4176464"/>
          </a:xfrm>
        </p:spPr>
        <p:txBody>
          <a:bodyPr>
            <a:normAutofit fontScale="90000"/>
          </a:bodyPr>
          <a:lstStyle/>
          <a:p>
            <a:r>
              <a:rPr lang="ru-RU" sz="2400" dirty="0" smtClean="0"/>
              <a:t/>
            </a:r>
            <a:br>
              <a:rPr lang="ru-RU" sz="2400" dirty="0" smtClean="0"/>
            </a:br>
            <a:r>
              <a:rPr lang="ru-RU" sz="2400" dirty="0"/>
              <a:t/>
            </a:r>
            <a:br>
              <a:rPr lang="ru-RU" sz="2400" dirty="0"/>
            </a:br>
            <a:r>
              <a:rPr lang="ru-RU" sz="2400" dirty="0" smtClean="0"/>
              <a:t/>
            </a:r>
            <a:br>
              <a:rPr lang="ru-RU" sz="2400" dirty="0" smtClean="0"/>
            </a:br>
            <a:r>
              <a:rPr lang="ru-RU" sz="2400" dirty="0" smtClean="0"/>
              <a:t>Комплекс утренней гимнастики для разновозрастной группы № 1. </a:t>
            </a:r>
            <a:br>
              <a:rPr lang="ru-RU" sz="2400" dirty="0" smtClean="0"/>
            </a:br>
            <a:r>
              <a:rPr lang="ru-RU" sz="2400" dirty="0"/>
              <a:t/>
            </a:r>
            <a:br>
              <a:rPr lang="ru-RU" sz="2400" dirty="0"/>
            </a:br>
            <a:r>
              <a:rPr lang="ru-RU" sz="2400" dirty="0" smtClean="0"/>
              <a:t>Вдоль зала выкладывается шнур, который разделяет его на две части – «дорожки». </a:t>
            </a:r>
            <a:br>
              <a:rPr lang="ru-RU" sz="2400" dirty="0" smtClean="0"/>
            </a:br>
            <a:r>
              <a:rPr lang="ru-RU" sz="2400" dirty="0" smtClean="0"/>
              <a:t>Линия старта тоже обозначена шнуром.</a:t>
            </a:r>
            <a:br>
              <a:rPr lang="ru-RU" sz="2400" dirty="0" smtClean="0"/>
            </a:br>
            <a:r>
              <a:rPr lang="ru-RU" sz="2400" dirty="0" smtClean="0"/>
              <a:t> На противоположной стороне зала , на линии финиша , положены мячи по количеству детей. </a:t>
            </a:r>
            <a:br>
              <a:rPr lang="ru-RU" sz="2400" dirty="0" smtClean="0"/>
            </a:br>
            <a:r>
              <a:rPr lang="ru-RU" sz="2400" dirty="0" smtClean="0"/>
              <a:t> Младшие и старшие  дети  становятся в шеренгу  на линии  старта, между  ними находится воспитатель.  По его команде дети направляются  шагом  к  мячам, берут  их  и поворачиваются  кругом .   </a:t>
            </a:r>
            <a:br>
              <a:rPr lang="ru-RU" sz="2400" dirty="0" smtClean="0"/>
            </a:br>
            <a:r>
              <a:rPr lang="ru-RU" sz="2400" dirty="0" smtClean="0"/>
              <a:t>По команде дети с мячом в руках возвращаются  на линию старта.  Затем по команде  дети прокатывают мяч вперед, энергично отталкивая  от себя в прямом направлении и догоняют  его. </a:t>
            </a:r>
            <a:br>
              <a:rPr lang="ru-RU" sz="2400" dirty="0" smtClean="0"/>
            </a:br>
            <a:r>
              <a:rPr lang="ru-RU" sz="2400" dirty="0" smtClean="0"/>
              <a:t>Возвращаются на линию старта. Ходьба и бег повторяются  два - три раза.</a:t>
            </a:r>
            <a:r>
              <a:rPr lang="ru-RU" sz="2400" dirty="0"/>
              <a:t/>
            </a:r>
            <a:br>
              <a:rPr lang="ru-RU" sz="2400" dirty="0"/>
            </a:br>
            <a:r>
              <a:rPr lang="ru-RU" sz="2400" dirty="0" smtClean="0"/>
              <a:t/>
            </a:r>
            <a:br>
              <a:rPr lang="ru-RU" sz="2400" dirty="0" smtClean="0"/>
            </a:br>
            <a:r>
              <a:rPr lang="ru-RU" sz="2400" dirty="0"/>
              <a:t/>
            </a:r>
            <a:br>
              <a:rPr lang="ru-RU" sz="2400" dirty="0"/>
            </a:br>
            <a:r>
              <a:rPr lang="ru-RU" sz="2400" dirty="0" smtClean="0"/>
              <a:t/>
            </a:r>
            <a:br>
              <a:rPr lang="ru-RU" sz="2400" dirty="0" smtClean="0"/>
            </a:br>
            <a:r>
              <a:rPr lang="ru-RU" sz="2400" dirty="0"/>
              <a:t/>
            </a:r>
            <a:br>
              <a:rPr lang="ru-RU" sz="2400" dirty="0"/>
            </a:br>
            <a:r>
              <a:rPr lang="ru-RU" sz="2400" dirty="0" smtClean="0"/>
              <a:t/>
            </a:r>
            <a:br>
              <a:rPr lang="ru-RU" sz="2400" dirty="0" smtClean="0"/>
            </a:br>
            <a:r>
              <a:rPr lang="ru-RU" sz="2400" dirty="0"/>
              <a:t/>
            </a:r>
            <a:br>
              <a:rPr lang="ru-RU" sz="2400" dirty="0"/>
            </a:br>
            <a:r>
              <a:rPr lang="ru-RU" sz="2400" dirty="0" smtClean="0"/>
              <a:t/>
            </a:r>
            <a:br>
              <a:rPr lang="ru-RU" sz="2400" dirty="0" smtClean="0"/>
            </a:br>
            <a:r>
              <a:rPr lang="ru-RU" sz="2400" dirty="0"/>
              <a:t/>
            </a:r>
            <a:br>
              <a:rPr lang="ru-RU" sz="2400" dirty="0"/>
            </a:br>
            <a:r>
              <a:rPr lang="ru-RU" sz="2400" dirty="0" smtClean="0"/>
              <a:t/>
            </a:r>
            <a:br>
              <a:rPr lang="ru-RU" sz="2400" dirty="0" smtClean="0"/>
            </a:br>
            <a:r>
              <a:rPr lang="ru-RU" sz="2400" dirty="0" smtClean="0"/>
              <a:t/>
            </a:r>
            <a:br>
              <a:rPr lang="ru-RU" sz="2400" dirty="0" smtClean="0"/>
            </a:br>
            <a:r>
              <a:rPr lang="ru-RU" sz="2400" dirty="0" smtClean="0"/>
              <a:t> </a:t>
            </a:r>
            <a:endParaRPr lang="ru-RU" sz="2400" dirty="0"/>
          </a:p>
        </p:txBody>
      </p:sp>
      <p:sp>
        <p:nvSpPr>
          <p:cNvPr id="3" name="Текст 2"/>
          <p:cNvSpPr>
            <a:spLocks noGrp="1"/>
          </p:cNvSpPr>
          <p:nvPr>
            <p:ph type="subTitle" idx="4294967295"/>
          </p:nvPr>
        </p:nvSpPr>
        <p:spPr>
          <a:xfrm>
            <a:off x="1187624" y="188640"/>
            <a:ext cx="7560841" cy="720080"/>
          </a:xfrm>
        </p:spPr>
        <p:txBody>
          <a:bodyPr>
            <a:normAutofit/>
          </a:bodyPr>
          <a:lstStyle/>
          <a:p>
            <a:pPr marL="82296" indent="0" algn="just">
              <a:buNone/>
            </a:pPr>
            <a:r>
              <a:rPr lang="ru-RU" sz="3200" dirty="0" smtClean="0">
                <a:latin typeface="+mj-lt"/>
              </a:rPr>
              <a:t> </a:t>
            </a:r>
            <a:endParaRPr lang="ru-RU" sz="3200" dirty="0" smtClean="0"/>
          </a:p>
          <a:p>
            <a:pPr algn="just"/>
            <a:endParaRPr lang="ru-RU" sz="3200" dirty="0">
              <a:latin typeface="+mj-lt"/>
            </a:endParaRPr>
          </a:p>
          <a:p>
            <a:pPr algn="just"/>
            <a:endParaRPr lang="ru-RU" sz="3200" dirty="0" smtClean="0">
              <a:latin typeface="+mj-lt"/>
            </a:endParaRPr>
          </a:p>
          <a:p>
            <a:pPr algn="just"/>
            <a:endParaRPr lang="ru-RU" sz="3200" dirty="0">
              <a:latin typeface="+mj-lt"/>
            </a:endParaRPr>
          </a:p>
          <a:p>
            <a:pPr algn="just"/>
            <a:endParaRPr lang="ru-RU" sz="3200" dirty="0" smtClean="0">
              <a:latin typeface="+mj-lt"/>
            </a:endParaRPr>
          </a:p>
          <a:p>
            <a:pPr marL="82296" indent="0" algn="just">
              <a:buNone/>
            </a:pPr>
            <a:endParaRPr lang="ru-RU" sz="3200" dirty="0" smtClean="0">
              <a:latin typeface="+mj-lt"/>
            </a:endParaRPr>
          </a:p>
          <a:p>
            <a:pPr algn="just"/>
            <a:endParaRPr lang="ru-RU" sz="3200" dirty="0">
              <a:latin typeface="+mj-lt"/>
            </a:endParaRPr>
          </a:p>
          <a:p>
            <a:pPr marL="82296" indent="0" algn="just">
              <a:buNone/>
            </a:pPr>
            <a:endParaRPr lang="ru-RU" sz="2400" dirty="0" smtClean="0">
              <a:latin typeface="+mj-lt"/>
            </a:endParaRPr>
          </a:p>
          <a:p>
            <a:pPr algn="just"/>
            <a:endParaRPr lang="ru-RU" sz="3200" dirty="0">
              <a:latin typeface="+mj-lt"/>
            </a:endParaRPr>
          </a:p>
          <a:p>
            <a:pPr algn="just"/>
            <a:endParaRPr lang="ru-RU" sz="2400" dirty="0" smtClean="0">
              <a:latin typeface="+mj-lt"/>
            </a:endParaRPr>
          </a:p>
          <a:p>
            <a:pPr algn="just"/>
            <a:endParaRPr lang="ru-RU" sz="3200" dirty="0">
              <a:latin typeface="+mj-lt"/>
            </a:endParaRPr>
          </a:p>
          <a:p>
            <a:pPr algn="just"/>
            <a:endParaRPr lang="ru-RU" sz="3200" dirty="0" smtClean="0">
              <a:latin typeface="+mj-lt"/>
            </a:endParaRPr>
          </a:p>
          <a:p>
            <a:pPr algn="just"/>
            <a:endParaRPr lang="ru-RU" sz="2400" dirty="0">
              <a:latin typeface="+mj-lt"/>
            </a:endParaRPr>
          </a:p>
        </p:txBody>
      </p:sp>
    </p:spTree>
    <p:extLst>
      <p:ext uri="{BB962C8B-B14F-4D97-AF65-F5344CB8AC3E}">
        <p14:creationId xmlns:p14="http://schemas.microsoft.com/office/powerpoint/2010/main" val="330739305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140542" y="188640"/>
            <a:ext cx="7521963" cy="3534301"/>
          </a:xfrm>
          <a:prstGeom prst="rect">
            <a:avLst/>
          </a:prstGeom>
        </p:spPr>
        <p:txBody>
          <a:bodyPr wrap="square">
            <a:spAutoFit/>
          </a:bodyPr>
          <a:lstStyle/>
          <a:p>
            <a:pPr algn="ctr">
              <a:lnSpc>
                <a:spcPct val="115000"/>
              </a:lnSpc>
              <a:spcAft>
                <a:spcPts val="1000"/>
              </a:spcAft>
            </a:pPr>
            <a:r>
              <a:rPr lang="ru-RU" b="1" dirty="0">
                <a:latin typeface="Times New Roman"/>
                <a:ea typeface="Times New Roman"/>
                <a:cs typeface="Times New Roman"/>
              </a:rPr>
              <a:t>Комплекс утренней гимнастики №2</a:t>
            </a:r>
            <a:endParaRPr lang="ru-RU" sz="1600" dirty="0">
              <a:latin typeface="Calibri"/>
              <a:ea typeface="Times New Roman"/>
              <a:cs typeface="Times New Roman"/>
            </a:endParaRPr>
          </a:p>
          <a:p>
            <a:pPr algn="just">
              <a:lnSpc>
                <a:spcPct val="115000"/>
              </a:lnSpc>
              <a:spcAft>
                <a:spcPts val="1000"/>
              </a:spcAft>
            </a:pPr>
            <a:r>
              <a:rPr lang="ru-RU" dirty="0">
                <a:latin typeface="Times New Roman"/>
                <a:ea typeface="Times New Roman"/>
                <a:cs typeface="Times New Roman"/>
              </a:rPr>
              <a:t>Ходьба в колонне по одному, впереди старшие дети, на расстоянии примерно 2 м от них – младшие. Малыши могут в ходьбе догнать старших, а затем опять немного отстать, как бы «растянуться» (позже дети научатся соблюдать  дистанцию). В процессе ходьбы воспитатель дает задания (их может быть несколько). Например, по сигналу «Лягушки» дети останавливаются, приседают на корточки, затем поднимаются и продолжают ходьбу. </a:t>
            </a:r>
            <a:endParaRPr lang="ru-RU" sz="1600" dirty="0">
              <a:latin typeface="Calibri"/>
              <a:ea typeface="Times New Roman"/>
              <a:cs typeface="Times New Roman"/>
            </a:endParaRPr>
          </a:p>
          <a:p>
            <a:pPr algn="just">
              <a:lnSpc>
                <a:spcPct val="115000"/>
              </a:lnSpc>
              <a:spcAft>
                <a:spcPts val="1000"/>
              </a:spcAft>
            </a:pPr>
            <a:r>
              <a:rPr lang="ru-RU" dirty="0">
                <a:latin typeface="Times New Roman"/>
                <a:ea typeface="Times New Roman"/>
                <a:cs typeface="Times New Roman"/>
              </a:rPr>
              <a:t>Бег врассыпную по всему залу. Воспитатель следит, чтобы дети не задевали друг друга</a:t>
            </a:r>
            <a:r>
              <a:rPr lang="ru-RU" dirty="0" smtClean="0">
                <a:latin typeface="Times New Roman"/>
                <a:ea typeface="Times New Roman"/>
                <a:cs typeface="Times New Roman"/>
              </a:rPr>
              <a:t>.</a:t>
            </a:r>
            <a:endParaRPr lang="ru-RU" sz="1600" dirty="0">
              <a:latin typeface="Calibri"/>
              <a:ea typeface="Times New Roman"/>
              <a:cs typeface="Times New Roman"/>
            </a:endParaRPr>
          </a:p>
        </p:txBody>
      </p:sp>
      <p:pic>
        <p:nvPicPr>
          <p:cNvPr id="4098" name="Picture 2" descr="Тема: Формула здоровья Цель: пропаганда здорового образа жизни. Задачи"/>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3632515" y="3284984"/>
            <a:ext cx="3028950" cy="33337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4775557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043608" y="26069"/>
            <a:ext cx="8100392" cy="6485365"/>
          </a:xfrm>
          <a:prstGeom prst="rect">
            <a:avLst/>
          </a:prstGeom>
        </p:spPr>
        <p:txBody>
          <a:bodyPr wrap="square">
            <a:spAutoFit/>
          </a:bodyPr>
          <a:lstStyle/>
          <a:p>
            <a:pPr algn="just">
              <a:lnSpc>
                <a:spcPct val="115000"/>
              </a:lnSpc>
              <a:spcAft>
                <a:spcPts val="1000"/>
              </a:spcAft>
            </a:pPr>
            <a:r>
              <a:rPr lang="ru-RU" b="1" dirty="0" smtClean="0">
                <a:latin typeface="Times New Roman"/>
                <a:ea typeface="Times New Roman"/>
                <a:cs typeface="Times New Roman"/>
              </a:rPr>
              <a:t>ОРУ</a:t>
            </a:r>
            <a:r>
              <a:rPr lang="ru-RU" b="1" dirty="0">
                <a:latin typeface="Times New Roman"/>
                <a:ea typeface="Times New Roman"/>
                <a:cs typeface="Times New Roman"/>
              </a:rPr>
              <a:t>.</a:t>
            </a:r>
            <a:endParaRPr lang="ru-RU" sz="1600" dirty="0">
              <a:latin typeface="Calibri"/>
              <a:ea typeface="Times New Roman"/>
              <a:cs typeface="Times New Roman"/>
            </a:endParaRPr>
          </a:p>
          <a:p>
            <a:pPr marL="342900" lvl="0" indent="-342900" algn="just">
              <a:lnSpc>
                <a:spcPct val="115000"/>
              </a:lnSpc>
              <a:spcAft>
                <a:spcPts val="0"/>
              </a:spcAft>
              <a:buFont typeface="+mj-lt"/>
              <a:buAutoNum type="arabicPeriod"/>
            </a:pPr>
            <a:r>
              <a:rPr lang="ru-RU" sz="1600" dirty="0" err="1">
                <a:latin typeface="Times New Roman"/>
                <a:ea typeface="Times New Roman"/>
                <a:cs typeface="Times New Roman"/>
              </a:rPr>
              <a:t>И.п</a:t>
            </a:r>
            <a:r>
              <a:rPr lang="ru-RU" sz="1600" dirty="0">
                <a:latin typeface="Times New Roman"/>
                <a:ea typeface="Times New Roman"/>
                <a:cs typeface="Times New Roman"/>
              </a:rPr>
              <a:t>. – ноги на ширине плеч, руки на пояс. Поднять правую 9левую() ногу , согнуть в колене, руки в стороны, опустить ногу, вернуться в </a:t>
            </a:r>
            <a:r>
              <a:rPr lang="ru-RU" sz="1600" dirty="0" err="1">
                <a:latin typeface="Times New Roman"/>
                <a:ea typeface="Times New Roman"/>
                <a:cs typeface="Times New Roman"/>
              </a:rPr>
              <a:t>и.п</a:t>
            </a:r>
            <a:r>
              <a:rPr lang="ru-RU" sz="1600" dirty="0">
                <a:latin typeface="Times New Roman"/>
                <a:ea typeface="Times New Roman"/>
                <a:cs typeface="Times New Roman"/>
              </a:rPr>
              <a:t>. (по 5-6 раз)</a:t>
            </a:r>
            <a:endParaRPr lang="ru-RU" sz="1600" dirty="0">
              <a:latin typeface="Calibri"/>
              <a:ea typeface="Times New Roman"/>
              <a:cs typeface="Times New Roman"/>
            </a:endParaRPr>
          </a:p>
          <a:p>
            <a:pPr marL="342900" lvl="0" indent="-342900" algn="just">
              <a:lnSpc>
                <a:spcPct val="115000"/>
              </a:lnSpc>
              <a:spcAft>
                <a:spcPts val="0"/>
              </a:spcAft>
              <a:buFont typeface="+mj-lt"/>
              <a:buAutoNum type="arabicPeriod"/>
            </a:pPr>
            <a:r>
              <a:rPr lang="ru-RU" sz="1600" dirty="0" err="1">
                <a:latin typeface="Times New Roman"/>
                <a:ea typeface="Times New Roman"/>
                <a:cs typeface="Times New Roman"/>
              </a:rPr>
              <a:t>И.п</a:t>
            </a:r>
            <a:r>
              <a:rPr lang="ru-RU" sz="1600" dirty="0">
                <a:latin typeface="Times New Roman"/>
                <a:ea typeface="Times New Roman"/>
                <a:cs typeface="Times New Roman"/>
              </a:rPr>
              <a:t>. – ноги на ширине плеч, руки на пояс. Наклон вправо (влево) медленным движением. Вернуться в </a:t>
            </a:r>
            <a:r>
              <a:rPr lang="ru-RU" sz="1600" dirty="0" err="1">
                <a:latin typeface="Times New Roman"/>
                <a:ea typeface="Times New Roman"/>
                <a:cs typeface="Times New Roman"/>
              </a:rPr>
              <a:t>и.п</a:t>
            </a:r>
            <a:r>
              <a:rPr lang="ru-RU" sz="1600" dirty="0">
                <a:latin typeface="Times New Roman"/>
                <a:ea typeface="Times New Roman"/>
                <a:cs typeface="Times New Roman"/>
              </a:rPr>
              <a:t>. (по 3-4 раза).</a:t>
            </a:r>
            <a:endParaRPr lang="ru-RU" sz="1600" dirty="0">
              <a:latin typeface="Calibri"/>
              <a:ea typeface="Times New Roman"/>
              <a:cs typeface="Times New Roman"/>
            </a:endParaRPr>
          </a:p>
          <a:p>
            <a:pPr marL="342900" lvl="0" indent="-342900" algn="just">
              <a:lnSpc>
                <a:spcPct val="115000"/>
              </a:lnSpc>
              <a:spcAft>
                <a:spcPts val="0"/>
              </a:spcAft>
              <a:buFont typeface="+mj-lt"/>
              <a:buAutoNum type="arabicPeriod"/>
            </a:pPr>
            <a:r>
              <a:rPr lang="ru-RU" sz="1600" dirty="0" err="1">
                <a:latin typeface="Times New Roman"/>
                <a:ea typeface="Times New Roman"/>
                <a:cs typeface="Times New Roman"/>
              </a:rPr>
              <a:t>И.п</a:t>
            </a:r>
            <a:r>
              <a:rPr lang="ru-RU" sz="1600" dirty="0">
                <a:latin typeface="Times New Roman"/>
                <a:ea typeface="Times New Roman"/>
                <a:cs typeface="Times New Roman"/>
              </a:rPr>
              <a:t>. – лежа на животе, руки вытянуты вперед. Прогнуться, приподняв туловище, руки вытянуть вперед и чуть в стороны. Вернуться в </a:t>
            </a:r>
            <a:r>
              <a:rPr lang="ru-RU" sz="1600" dirty="0" err="1">
                <a:latin typeface="Times New Roman"/>
                <a:ea typeface="Times New Roman"/>
                <a:cs typeface="Times New Roman"/>
              </a:rPr>
              <a:t>и.п</a:t>
            </a:r>
            <a:r>
              <a:rPr lang="ru-RU" sz="1600" dirty="0">
                <a:latin typeface="Times New Roman"/>
                <a:ea typeface="Times New Roman"/>
                <a:cs typeface="Times New Roman"/>
              </a:rPr>
              <a:t>. (5-6 раз).</a:t>
            </a:r>
            <a:endParaRPr lang="ru-RU" sz="1600" dirty="0">
              <a:latin typeface="Calibri"/>
              <a:ea typeface="Times New Roman"/>
              <a:cs typeface="Times New Roman"/>
            </a:endParaRPr>
          </a:p>
          <a:p>
            <a:pPr marL="342900" lvl="0" indent="-342900" algn="just">
              <a:lnSpc>
                <a:spcPct val="115000"/>
              </a:lnSpc>
              <a:spcAft>
                <a:spcPts val="0"/>
              </a:spcAft>
              <a:buFont typeface="+mj-lt"/>
              <a:buAutoNum type="arabicPeriod"/>
            </a:pPr>
            <a:r>
              <a:rPr lang="ru-RU" sz="1600" dirty="0" err="1">
                <a:latin typeface="Times New Roman"/>
                <a:ea typeface="Times New Roman"/>
                <a:cs typeface="Times New Roman"/>
              </a:rPr>
              <a:t>И.п</a:t>
            </a:r>
            <a:r>
              <a:rPr lang="ru-RU" sz="1600" dirty="0">
                <a:latin typeface="Times New Roman"/>
                <a:ea typeface="Times New Roman"/>
                <a:cs typeface="Times New Roman"/>
              </a:rPr>
              <a:t>. – лежа на спине, руки прямые за голову. Поднять ноги вперед – вверх, коснуться руками колен. Опустить ноги, вернуться в </a:t>
            </a:r>
            <a:r>
              <a:rPr lang="ru-RU" sz="1600" dirty="0" err="1">
                <a:latin typeface="Times New Roman"/>
                <a:ea typeface="Times New Roman"/>
                <a:cs typeface="Times New Roman"/>
              </a:rPr>
              <a:t>и.п</a:t>
            </a:r>
            <a:r>
              <a:rPr lang="ru-RU" sz="1600" dirty="0">
                <a:latin typeface="Times New Roman"/>
                <a:ea typeface="Times New Roman"/>
                <a:cs typeface="Times New Roman"/>
              </a:rPr>
              <a:t>. (5-6 раз).</a:t>
            </a:r>
            <a:endParaRPr lang="ru-RU" sz="1600" dirty="0">
              <a:latin typeface="Calibri"/>
              <a:ea typeface="Times New Roman"/>
              <a:cs typeface="Times New Roman"/>
            </a:endParaRPr>
          </a:p>
          <a:p>
            <a:pPr marL="342900" lvl="0" indent="-342900" algn="just">
              <a:lnSpc>
                <a:spcPct val="115000"/>
              </a:lnSpc>
              <a:spcAft>
                <a:spcPts val="0"/>
              </a:spcAft>
              <a:buFont typeface="+mj-lt"/>
              <a:buAutoNum type="arabicPeriod"/>
            </a:pPr>
            <a:r>
              <a:rPr lang="ru-RU" sz="1600" dirty="0">
                <a:latin typeface="Times New Roman"/>
                <a:ea typeface="Times New Roman"/>
                <a:cs typeface="Times New Roman"/>
              </a:rPr>
              <a:t>Игровое задание «Мы топаем ногами». </a:t>
            </a:r>
            <a:endParaRPr lang="ru-RU" sz="1600" dirty="0">
              <a:latin typeface="Calibri"/>
              <a:ea typeface="Times New Roman"/>
              <a:cs typeface="Times New Roman"/>
            </a:endParaRPr>
          </a:p>
          <a:p>
            <a:pPr marL="457200" algn="just">
              <a:lnSpc>
                <a:spcPct val="115000"/>
              </a:lnSpc>
              <a:spcAft>
                <a:spcPts val="0"/>
              </a:spcAft>
            </a:pPr>
            <a:r>
              <a:rPr lang="ru-RU" sz="1600" dirty="0">
                <a:latin typeface="Times New Roman"/>
                <a:ea typeface="Times New Roman"/>
                <a:cs typeface="Times New Roman"/>
              </a:rPr>
              <a:t>Дети становятся в два полукруга (по подгруппам) с противоположных сторон зала. Воспитатель стоит между ними – в центре круга. Вместе с воспитателем дети произносят стихотворение и выполняют соответствующие действия:</a:t>
            </a:r>
            <a:endParaRPr lang="ru-RU" sz="1600" dirty="0">
              <a:latin typeface="Calibri"/>
              <a:ea typeface="Times New Roman"/>
              <a:cs typeface="Times New Roman"/>
            </a:endParaRPr>
          </a:p>
          <a:p>
            <a:pPr marL="457200" algn="just">
              <a:lnSpc>
                <a:spcPct val="115000"/>
              </a:lnSpc>
              <a:spcAft>
                <a:spcPts val="0"/>
              </a:spcAft>
            </a:pPr>
            <a:r>
              <a:rPr lang="ru-RU" sz="1600" dirty="0">
                <a:latin typeface="Times New Roman"/>
                <a:ea typeface="Times New Roman"/>
                <a:cs typeface="Times New Roman"/>
              </a:rPr>
              <a:t>Мы топаем ногами,</a:t>
            </a:r>
            <a:endParaRPr lang="ru-RU" sz="1600" dirty="0">
              <a:latin typeface="Calibri"/>
              <a:ea typeface="Times New Roman"/>
              <a:cs typeface="Times New Roman"/>
            </a:endParaRPr>
          </a:p>
          <a:p>
            <a:pPr marL="457200" algn="just">
              <a:lnSpc>
                <a:spcPct val="115000"/>
              </a:lnSpc>
              <a:spcAft>
                <a:spcPts val="0"/>
              </a:spcAft>
            </a:pPr>
            <a:r>
              <a:rPr lang="ru-RU" sz="1600" dirty="0">
                <a:latin typeface="Times New Roman"/>
                <a:ea typeface="Times New Roman"/>
                <a:cs typeface="Times New Roman"/>
              </a:rPr>
              <a:t>Мы хлопаем руками,</a:t>
            </a:r>
            <a:endParaRPr lang="ru-RU" sz="1600" dirty="0">
              <a:latin typeface="Calibri"/>
              <a:ea typeface="Times New Roman"/>
              <a:cs typeface="Times New Roman"/>
            </a:endParaRPr>
          </a:p>
          <a:p>
            <a:pPr marL="457200" algn="just">
              <a:lnSpc>
                <a:spcPct val="115000"/>
              </a:lnSpc>
              <a:spcAft>
                <a:spcPts val="0"/>
              </a:spcAft>
            </a:pPr>
            <a:r>
              <a:rPr lang="ru-RU" sz="1600" dirty="0">
                <a:latin typeface="Times New Roman"/>
                <a:ea typeface="Times New Roman"/>
                <a:cs typeface="Times New Roman"/>
              </a:rPr>
              <a:t>Качаем головой.</a:t>
            </a:r>
            <a:endParaRPr lang="ru-RU" sz="1600" dirty="0">
              <a:latin typeface="Calibri"/>
              <a:ea typeface="Times New Roman"/>
              <a:cs typeface="Times New Roman"/>
            </a:endParaRPr>
          </a:p>
          <a:p>
            <a:pPr marL="457200" algn="just">
              <a:lnSpc>
                <a:spcPct val="115000"/>
              </a:lnSpc>
              <a:spcAft>
                <a:spcPts val="0"/>
              </a:spcAft>
            </a:pPr>
            <a:r>
              <a:rPr lang="ru-RU" sz="1600" dirty="0">
                <a:latin typeface="Times New Roman"/>
                <a:ea typeface="Times New Roman"/>
                <a:cs typeface="Times New Roman"/>
              </a:rPr>
              <a:t>Мы руки поднимаем,</a:t>
            </a:r>
            <a:endParaRPr lang="ru-RU" sz="1600" dirty="0">
              <a:latin typeface="Calibri"/>
              <a:ea typeface="Times New Roman"/>
              <a:cs typeface="Times New Roman"/>
            </a:endParaRPr>
          </a:p>
          <a:p>
            <a:pPr marL="457200" algn="just">
              <a:lnSpc>
                <a:spcPct val="115000"/>
              </a:lnSpc>
              <a:spcAft>
                <a:spcPts val="0"/>
              </a:spcAft>
            </a:pPr>
            <a:r>
              <a:rPr lang="ru-RU" sz="1600" dirty="0">
                <a:latin typeface="Times New Roman"/>
                <a:ea typeface="Times New Roman"/>
                <a:cs typeface="Times New Roman"/>
              </a:rPr>
              <a:t>Мы руки опускаем</a:t>
            </a:r>
            <a:endParaRPr lang="ru-RU" sz="1600" dirty="0">
              <a:latin typeface="Calibri"/>
              <a:ea typeface="Times New Roman"/>
              <a:cs typeface="Times New Roman"/>
            </a:endParaRPr>
          </a:p>
          <a:p>
            <a:pPr marL="457200" algn="just">
              <a:lnSpc>
                <a:spcPct val="115000"/>
              </a:lnSpc>
              <a:spcAft>
                <a:spcPts val="0"/>
              </a:spcAft>
            </a:pPr>
            <a:r>
              <a:rPr lang="ru-RU" sz="1600" dirty="0">
                <a:latin typeface="Times New Roman"/>
                <a:ea typeface="Times New Roman"/>
                <a:cs typeface="Times New Roman"/>
              </a:rPr>
              <a:t>И бегаем кругом.</a:t>
            </a:r>
            <a:endParaRPr lang="ru-RU" sz="1600" dirty="0">
              <a:latin typeface="Calibri"/>
              <a:ea typeface="Times New Roman"/>
              <a:cs typeface="Times New Roman"/>
            </a:endParaRPr>
          </a:p>
          <a:p>
            <a:pPr marL="457200" algn="just">
              <a:lnSpc>
                <a:spcPct val="115000"/>
              </a:lnSpc>
              <a:spcAft>
                <a:spcPts val="1000"/>
              </a:spcAft>
            </a:pPr>
            <a:r>
              <a:rPr lang="ru-RU" sz="1600" dirty="0">
                <a:latin typeface="Times New Roman"/>
                <a:ea typeface="Times New Roman"/>
                <a:cs typeface="Times New Roman"/>
              </a:rPr>
              <a:t>После произнесения последней строчки дети по сигналу воспитателя выполняют поворот направо и бегут по кругу. Через некоторое время по сигналу останавливаются, и игра повторяется. В заключение – ходьба в умеренном темпе. </a:t>
            </a:r>
            <a:endParaRPr lang="ru-RU" sz="1600" dirty="0">
              <a:effectLst/>
              <a:latin typeface="Calibri"/>
              <a:ea typeface="Times New Roman"/>
              <a:cs typeface="Times New Roman"/>
            </a:endParaRPr>
          </a:p>
        </p:txBody>
      </p:sp>
    </p:spTree>
    <p:extLst>
      <p:ext uri="{BB962C8B-B14F-4D97-AF65-F5344CB8AC3E}">
        <p14:creationId xmlns:p14="http://schemas.microsoft.com/office/powerpoint/2010/main" val="336365663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115616" y="188640"/>
            <a:ext cx="7848872" cy="3914918"/>
          </a:xfrm>
          <a:prstGeom prst="rect">
            <a:avLst/>
          </a:prstGeom>
        </p:spPr>
        <p:txBody>
          <a:bodyPr wrap="square">
            <a:spAutoFit/>
          </a:bodyPr>
          <a:lstStyle/>
          <a:p>
            <a:pPr marL="457200" algn="ctr">
              <a:lnSpc>
                <a:spcPct val="115000"/>
              </a:lnSpc>
              <a:spcAft>
                <a:spcPts val="0"/>
              </a:spcAft>
            </a:pPr>
            <a:r>
              <a:rPr lang="ru-RU" b="1" dirty="0">
                <a:latin typeface="Times New Roman"/>
                <a:ea typeface="Times New Roman"/>
                <a:cs typeface="Times New Roman"/>
              </a:rPr>
              <a:t>Комплекс утренней гимнастики №3</a:t>
            </a:r>
            <a:endParaRPr lang="ru-RU" sz="1600" dirty="0">
              <a:latin typeface="Calibri"/>
              <a:ea typeface="Times New Roman"/>
              <a:cs typeface="Times New Roman"/>
            </a:endParaRPr>
          </a:p>
          <a:p>
            <a:pPr marL="457200" algn="just">
              <a:lnSpc>
                <a:spcPct val="115000"/>
              </a:lnSpc>
              <a:spcAft>
                <a:spcPts val="0"/>
              </a:spcAft>
            </a:pPr>
            <a:r>
              <a:rPr lang="ru-RU" dirty="0">
                <a:latin typeface="Times New Roman"/>
                <a:ea typeface="Times New Roman"/>
                <a:cs typeface="Times New Roman"/>
              </a:rPr>
              <a:t>Игровое задание  «Перелет птиц». Вдоль зала положен шнур – «разделительная полоса». Дети становятся по обе стороны полосы на исходную линию в две шеренги на расстоянии 1-2 шагов друг от друга. Воспитатель предлагает «птицам» немного поучиться летать.</a:t>
            </a:r>
            <a:endParaRPr lang="ru-RU" sz="1600" dirty="0">
              <a:latin typeface="Calibri"/>
              <a:ea typeface="Times New Roman"/>
              <a:cs typeface="Times New Roman"/>
            </a:endParaRPr>
          </a:p>
          <a:p>
            <a:pPr marL="457200" algn="just">
              <a:lnSpc>
                <a:spcPct val="115000"/>
              </a:lnSpc>
              <a:spcAft>
                <a:spcPts val="0"/>
              </a:spcAft>
            </a:pPr>
            <a:r>
              <a:rPr lang="ru-RU" dirty="0">
                <a:latin typeface="Times New Roman"/>
                <a:ea typeface="Times New Roman"/>
                <a:cs typeface="Times New Roman"/>
              </a:rPr>
              <a:t>Дети поднимают руки в стороны, размыкаются переступанием (в каждой подгруппе от центра), затем опускают руки.</a:t>
            </a:r>
            <a:endParaRPr lang="ru-RU" sz="1600" dirty="0">
              <a:latin typeface="Calibri"/>
              <a:ea typeface="Times New Roman"/>
              <a:cs typeface="Times New Roman"/>
            </a:endParaRPr>
          </a:p>
          <a:p>
            <a:pPr marL="457200" algn="just">
              <a:lnSpc>
                <a:spcPct val="115000"/>
              </a:lnSpc>
              <a:spcAft>
                <a:spcPts val="0"/>
              </a:spcAft>
            </a:pPr>
            <a:r>
              <a:rPr lang="ru-RU" dirty="0">
                <a:latin typeface="Times New Roman"/>
                <a:ea typeface="Times New Roman"/>
                <a:cs typeface="Times New Roman"/>
              </a:rPr>
              <a:t>По сигналу «птицы полетели» дети, расправив руки как крылья, выполняют бег в прямом направлении до «поляны» (за условную черту). Поворачиваются кругом и возвращаются обратно. Перебежки повторяются 3-4 раза. Каждая подгруппа выполняет бег в своем темпе.</a:t>
            </a:r>
            <a:endParaRPr lang="ru-RU" sz="1600" dirty="0">
              <a:latin typeface="Calibri"/>
              <a:ea typeface="Times New Roman"/>
              <a:cs typeface="Times New Roman"/>
            </a:endParaRPr>
          </a:p>
          <a:p>
            <a:pPr marL="457200" algn="just">
              <a:lnSpc>
                <a:spcPct val="115000"/>
              </a:lnSpc>
              <a:spcAft>
                <a:spcPts val="1000"/>
              </a:spcAft>
            </a:pPr>
            <a:r>
              <a:rPr lang="ru-RU" dirty="0">
                <a:latin typeface="Times New Roman"/>
                <a:ea typeface="Times New Roman"/>
                <a:cs typeface="Times New Roman"/>
              </a:rPr>
              <a:t> </a:t>
            </a:r>
            <a:endParaRPr lang="ru-RU" sz="1600" dirty="0">
              <a:effectLst/>
              <a:latin typeface="Calibri"/>
              <a:ea typeface="Times New Roman"/>
              <a:cs typeface="Times New Roman"/>
            </a:endParaRPr>
          </a:p>
        </p:txBody>
      </p:sp>
      <p:pic>
        <p:nvPicPr>
          <p:cNvPr id="5122" name="Picture 2" descr="Возраст от 3 до 10 лет считается активным, наиболее благоприятным для - Картинка 18115/1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987824" y="3977920"/>
            <a:ext cx="3744416" cy="271323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8426348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115616" y="335846"/>
            <a:ext cx="7560840" cy="4801314"/>
          </a:xfrm>
          <a:prstGeom prst="rect">
            <a:avLst/>
          </a:prstGeom>
        </p:spPr>
        <p:txBody>
          <a:bodyPr wrap="square">
            <a:spAutoFit/>
          </a:bodyPr>
          <a:lstStyle/>
          <a:p>
            <a:r>
              <a:rPr lang="ru-RU" dirty="0">
                <a:solidFill>
                  <a:srgbClr val="4F271C">
                    <a:satMod val="130000"/>
                  </a:srgbClr>
                </a:solidFill>
                <a:effectLst>
                  <a:outerShdw blurRad="50000" dist="30000" dir="5400000" algn="tl" rotWithShape="0">
                    <a:srgbClr val="000000">
                      <a:alpha val="30000"/>
                    </a:srgbClr>
                  </a:outerShdw>
                </a:effectLst>
                <a:latin typeface="Times New Roman" panose="02020603050405020304" pitchFamily="18" charset="0"/>
                <a:ea typeface="+mj-ea"/>
                <a:cs typeface="Times New Roman" panose="02020603050405020304" pitchFamily="18" charset="0"/>
              </a:rPr>
              <a:t>Человек-совершенство природы. </a:t>
            </a:r>
            <a:endParaRPr lang="ru-RU" dirty="0" smtClean="0">
              <a:solidFill>
                <a:srgbClr val="4F271C">
                  <a:satMod val="130000"/>
                </a:srgbClr>
              </a:solidFill>
              <a:effectLst>
                <a:outerShdw blurRad="50000" dist="30000" dir="5400000" algn="tl" rotWithShape="0">
                  <a:srgbClr val="000000">
                    <a:alpha val="30000"/>
                  </a:srgbClr>
                </a:outerShdw>
              </a:effectLst>
              <a:latin typeface="Times New Roman" panose="02020603050405020304" pitchFamily="18" charset="0"/>
              <a:ea typeface="+mj-ea"/>
              <a:cs typeface="Times New Roman" panose="02020603050405020304" pitchFamily="18" charset="0"/>
            </a:endParaRPr>
          </a:p>
          <a:p>
            <a:r>
              <a:rPr lang="ru-RU" dirty="0" smtClean="0">
                <a:solidFill>
                  <a:srgbClr val="4F271C">
                    <a:satMod val="130000"/>
                  </a:srgbClr>
                </a:solidFill>
                <a:effectLst>
                  <a:outerShdw blurRad="50000" dist="30000" dir="5400000" algn="tl" rotWithShape="0">
                    <a:srgbClr val="000000">
                      <a:alpha val="30000"/>
                    </a:srgbClr>
                  </a:outerShdw>
                </a:effectLst>
                <a:latin typeface="Times New Roman" panose="02020603050405020304" pitchFamily="18" charset="0"/>
                <a:ea typeface="+mj-ea"/>
                <a:cs typeface="Times New Roman" panose="02020603050405020304" pitchFamily="18" charset="0"/>
              </a:rPr>
              <a:t>Но </a:t>
            </a:r>
            <a:r>
              <a:rPr lang="ru-RU" dirty="0">
                <a:solidFill>
                  <a:srgbClr val="4F271C">
                    <a:satMod val="130000"/>
                  </a:srgbClr>
                </a:solidFill>
                <a:effectLst>
                  <a:outerShdw blurRad="50000" dist="30000" dir="5400000" algn="tl" rotWithShape="0">
                    <a:srgbClr val="000000">
                      <a:alpha val="30000"/>
                    </a:srgbClr>
                  </a:outerShdw>
                </a:effectLst>
                <a:latin typeface="Times New Roman" panose="02020603050405020304" pitchFamily="18" charset="0"/>
                <a:ea typeface="+mj-ea"/>
                <a:cs typeface="Times New Roman" panose="02020603050405020304" pitchFamily="18" charset="0"/>
              </a:rPr>
              <a:t>для того, чтобы он мог пользоваться благами жизни,  наслаждаться ее красотой, очень важно иметь здоровье.  </a:t>
            </a:r>
            <a:br>
              <a:rPr lang="ru-RU" dirty="0">
                <a:solidFill>
                  <a:srgbClr val="4F271C">
                    <a:satMod val="130000"/>
                  </a:srgbClr>
                </a:solidFill>
                <a:effectLst>
                  <a:outerShdw blurRad="50000" dist="30000" dir="5400000" algn="tl" rotWithShape="0">
                    <a:srgbClr val="000000">
                      <a:alpha val="30000"/>
                    </a:srgbClr>
                  </a:outerShdw>
                </a:effectLst>
                <a:latin typeface="Times New Roman" panose="02020603050405020304" pitchFamily="18" charset="0"/>
                <a:ea typeface="+mj-ea"/>
                <a:cs typeface="Times New Roman" panose="02020603050405020304" pitchFamily="18" charset="0"/>
              </a:rPr>
            </a:br>
            <a:r>
              <a:rPr lang="ru-RU" dirty="0">
                <a:solidFill>
                  <a:srgbClr val="4F271C">
                    <a:satMod val="130000"/>
                  </a:srgbClr>
                </a:solidFill>
                <a:effectLst>
                  <a:outerShdw blurRad="50000" dist="30000" dir="5400000" algn="tl" rotWithShape="0">
                    <a:srgbClr val="000000">
                      <a:alpha val="30000"/>
                    </a:srgbClr>
                  </a:outerShdw>
                </a:effectLst>
                <a:latin typeface="Times New Roman" panose="02020603050405020304" pitchFamily="18" charset="0"/>
                <a:ea typeface="+mj-ea"/>
                <a:cs typeface="Times New Roman" panose="02020603050405020304" pitchFamily="18" charset="0"/>
              </a:rPr>
              <a:t>«Здоровье- не все, но без здоровья – ничто», - говорил мудрый  Сократ.   </a:t>
            </a:r>
            <a:endParaRPr lang="ru-RU" dirty="0" smtClean="0">
              <a:solidFill>
                <a:srgbClr val="4F271C">
                  <a:satMod val="130000"/>
                </a:srgbClr>
              </a:solidFill>
              <a:effectLst>
                <a:outerShdw blurRad="50000" dist="30000" dir="5400000" algn="tl" rotWithShape="0">
                  <a:srgbClr val="000000">
                    <a:alpha val="30000"/>
                  </a:srgbClr>
                </a:outerShdw>
              </a:effectLst>
              <a:latin typeface="Times New Roman" panose="02020603050405020304" pitchFamily="18" charset="0"/>
              <a:ea typeface="+mj-ea"/>
              <a:cs typeface="Times New Roman" panose="02020603050405020304" pitchFamily="18" charset="0"/>
            </a:endParaRPr>
          </a:p>
          <a:p>
            <a:endParaRPr lang="ru-RU" dirty="0">
              <a:solidFill>
                <a:srgbClr val="4F271C">
                  <a:satMod val="130000"/>
                </a:srgbClr>
              </a:solidFill>
              <a:effectLst>
                <a:outerShdw blurRad="50000" dist="30000" dir="5400000" algn="tl" rotWithShape="0">
                  <a:srgbClr val="000000">
                    <a:alpha val="30000"/>
                  </a:srgbClr>
                </a:outerShdw>
              </a:effectLst>
              <a:latin typeface="Times New Roman" panose="02020603050405020304" pitchFamily="18" charset="0"/>
              <a:ea typeface="+mj-ea"/>
              <a:cs typeface="Times New Roman" panose="02020603050405020304" pitchFamily="18" charset="0"/>
            </a:endParaRPr>
          </a:p>
          <a:p>
            <a:r>
              <a:rPr lang="ru-RU" dirty="0" smtClean="0">
                <a:solidFill>
                  <a:srgbClr val="4F271C">
                    <a:satMod val="130000"/>
                  </a:srgbClr>
                </a:solidFill>
                <a:effectLst>
                  <a:outerShdw blurRad="50000" dist="30000" dir="5400000" algn="tl" rotWithShape="0">
                    <a:srgbClr val="000000">
                      <a:alpha val="30000"/>
                    </a:srgbClr>
                  </a:outerShdw>
                </a:effectLst>
                <a:latin typeface="Times New Roman" panose="02020603050405020304" pitchFamily="18" charset="0"/>
                <a:ea typeface="+mj-ea"/>
                <a:cs typeface="Times New Roman" panose="02020603050405020304" pitchFamily="18" charset="0"/>
              </a:rPr>
              <a:t> </a:t>
            </a:r>
            <a:r>
              <a:rPr lang="ru-RU" dirty="0">
                <a:solidFill>
                  <a:srgbClr val="4F271C">
                    <a:satMod val="130000"/>
                  </a:srgbClr>
                </a:solidFill>
                <a:effectLst>
                  <a:outerShdw blurRad="50000" dist="30000" dir="5400000" algn="tl" rotWithShape="0">
                    <a:srgbClr val="000000">
                      <a:alpha val="30000"/>
                    </a:srgbClr>
                  </a:outerShdw>
                </a:effectLst>
                <a:latin typeface="Times New Roman" panose="02020603050405020304" pitchFamily="18" charset="0"/>
                <a:ea typeface="+mj-ea"/>
                <a:cs typeface="Times New Roman" panose="02020603050405020304" pitchFamily="18" charset="0"/>
              </a:rPr>
              <a:t>В настоящее время мы переживаем один из непростых исторических периодов.  И самая большая опасность, подстерегающая наше общество сегодня, - не в кризисе экономики, не в смене политической системы, а в разрушении личности.  </a:t>
            </a:r>
            <a:endParaRPr lang="ru-RU" dirty="0" smtClean="0">
              <a:solidFill>
                <a:srgbClr val="4F271C">
                  <a:satMod val="130000"/>
                </a:srgbClr>
              </a:solidFill>
              <a:effectLst>
                <a:outerShdw blurRad="50000" dist="30000" dir="5400000" algn="tl" rotWithShape="0">
                  <a:srgbClr val="000000">
                    <a:alpha val="30000"/>
                  </a:srgbClr>
                </a:outerShdw>
              </a:effectLst>
              <a:latin typeface="Times New Roman" panose="02020603050405020304" pitchFamily="18" charset="0"/>
              <a:ea typeface="+mj-ea"/>
              <a:cs typeface="Times New Roman" panose="02020603050405020304" pitchFamily="18" charset="0"/>
            </a:endParaRPr>
          </a:p>
          <a:p>
            <a:endParaRPr lang="ru-RU" dirty="0">
              <a:solidFill>
                <a:srgbClr val="4F271C">
                  <a:satMod val="130000"/>
                </a:srgbClr>
              </a:solidFill>
              <a:effectLst>
                <a:outerShdw blurRad="50000" dist="30000" dir="5400000" algn="tl" rotWithShape="0">
                  <a:srgbClr val="000000">
                    <a:alpha val="30000"/>
                  </a:srgbClr>
                </a:outerShdw>
              </a:effectLst>
              <a:latin typeface="Times New Roman" panose="02020603050405020304" pitchFamily="18" charset="0"/>
              <a:ea typeface="+mj-ea"/>
              <a:cs typeface="Times New Roman" panose="02020603050405020304" pitchFamily="18" charset="0"/>
            </a:endParaRPr>
          </a:p>
          <a:p>
            <a:r>
              <a:rPr lang="ru-RU" dirty="0" smtClean="0">
                <a:solidFill>
                  <a:srgbClr val="4F271C">
                    <a:satMod val="130000"/>
                  </a:srgbClr>
                </a:solidFill>
                <a:effectLst>
                  <a:outerShdw blurRad="50000" dist="30000" dir="5400000" algn="tl" rotWithShape="0">
                    <a:srgbClr val="000000">
                      <a:alpha val="30000"/>
                    </a:srgbClr>
                  </a:outerShdw>
                </a:effectLst>
                <a:latin typeface="Times New Roman" panose="02020603050405020304" pitchFamily="18" charset="0"/>
                <a:ea typeface="+mj-ea"/>
                <a:cs typeface="Times New Roman" panose="02020603050405020304" pitchFamily="18" charset="0"/>
              </a:rPr>
              <a:t>Ныне </a:t>
            </a:r>
            <a:r>
              <a:rPr lang="ru-RU" dirty="0">
                <a:solidFill>
                  <a:srgbClr val="4F271C">
                    <a:satMod val="130000"/>
                  </a:srgbClr>
                </a:solidFill>
                <a:effectLst>
                  <a:outerShdw blurRad="50000" dist="30000" dir="5400000" algn="tl" rotWithShape="0">
                    <a:srgbClr val="000000">
                      <a:alpha val="30000"/>
                    </a:srgbClr>
                  </a:outerShdw>
                </a:effectLst>
                <a:latin typeface="Times New Roman" panose="02020603050405020304" pitchFamily="18" charset="0"/>
                <a:ea typeface="+mj-ea"/>
                <a:cs typeface="Times New Roman" panose="02020603050405020304" pitchFamily="18" charset="0"/>
              </a:rPr>
              <a:t>материальные ценности доминируют над духовными, поэтому у детей искажены представления  о доброте, милосердии, великодушии, справедливости, гражданственности  и  патриотизме.    </a:t>
            </a:r>
            <a:endParaRPr lang="ru-RU" dirty="0" smtClean="0">
              <a:solidFill>
                <a:srgbClr val="4F271C">
                  <a:satMod val="130000"/>
                </a:srgbClr>
              </a:solidFill>
              <a:effectLst>
                <a:outerShdw blurRad="50000" dist="30000" dir="5400000" algn="tl" rotWithShape="0">
                  <a:srgbClr val="000000">
                    <a:alpha val="30000"/>
                  </a:srgbClr>
                </a:outerShdw>
              </a:effectLst>
              <a:latin typeface="Times New Roman" panose="02020603050405020304" pitchFamily="18" charset="0"/>
              <a:ea typeface="+mj-ea"/>
              <a:cs typeface="Times New Roman" panose="02020603050405020304" pitchFamily="18" charset="0"/>
            </a:endParaRPr>
          </a:p>
          <a:p>
            <a:endParaRPr lang="ru-RU" dirty="0">
              <a:solidFill>
                <a:srgbClr val="4F271C">
                  <a:satMod val="130000"/>
                </a:srgbClr>
              </a:solidFill>
              <a:effectLst>
                <a:outerShdw blurRad="50000" dist="30000" dir="5400000" algn="tl" rotWithShape="0">
                  <a:srgbClr val="000000">
                    <a:alpha val="30000"/>
                  </a:srgbClr>
                </a:outerShdw>
              </a:effectLst>
              <a:latin typeface="Times New Roman" panose="02020603050405020304" pitchFamily="18" charset="0"/>
              <a:ea typeface="+mj-ea"/>
              <a:cs typeface="Times New Roman" panose="02020603050405020304" pitchFamily="18" charset="0"/>
            </a:endParaRPr>
          </a:p>
          <a:p>
            <a:r>
              <a:rPr lang="ru-RU" b="1" dirty="0" smtClean="0">
                <a:solidFill>
                  <a:srgbClr val="4F271C">
                    <a:satMod val="130000"/>
                  </a:srgbClr>
                </a:solidFill>
                <a:effectLst>
                  <a:outerShdw blurRad="50000" dist="30000" dir="5400000" algn="tl" rotWithShape="0">
                    <a:srgbClr val="000000">
                      <a:alpha val="30000"/>
                    </a:srgbClr>
                  </a:outerShdw>
                </a:effectLst>
                <a:latin typeface="Times New Roman" panose="02020603050405020304" pitchFamily="18" charset="0"/>
                <a:ea typeface="+mj-ea"/>
                <a:cs typeface="Times New Roman" panose="02020603050405020304" pitchFamily="18" charset="0"/>
              </a:rPr>
              <a:t>Основная </a:t>
            </a:r>
            <a:r>
              <a:rPr lang="ru-RU" b="1" dirty="0">
                <a:solidFill>
                  <a:srgbClr val="4F271C">
                    <a:satMod val="130000"/>
                  </a:srgbClr>
                </a:solidFill>
                <a:effectLst>
                  <a:outerShdw blurRad="50000" dist="30000" dir="5400000" algn="tl" rotWithShape="0">
                    <a:srgbClr val="000000">
                      <a:alpha val="30000"/>
                    </a:srgbClr>
                  </a:outerShdw>
                </a:effectLst>
                <a:latin typeface="Times New Roman" panose="02020603050405020304" pitchFamily="18" charset="0"/>
                <a:ea typeface="+mj-ea"/>
                <a:cs typeface="Times New Roman" panose="02020603050405020304" pitchFamily="18" charset="0"/>
              </a:rPr>
              <a:t>наша цель </a:t>
            </a:r>
            <a:r>
              <a:rPr lang="ru-RU" dirty="0">
                <a:solidFill>
                  <a:srgbClr val="4F271C">
                    <a:satMod val="130000"/>
                  </a:srgbClr>
                </a:solidFill>
                <a:effectLst>
                  <a:outerShdw blurRad="50000" dist="30000" dir="5400000" algn="tl" rotWithShape="0">
                    <a:srgbClr val="000000">
                      <a:alpha val="30000"/>
                    </a:srgbClr>
                  </a:outerShdw>
                </a:effectLst>
                <a:latin typeface="Times New Roman" panose="02020603050405020304" pitchFamily="18" charset="0"/>
                <a:ea typeface="+mj-ea"/>
                <a:cs typeface="Times New Roman" panose="02020603050405020304" pitchFamily="18" charset="0"/>
              </a:rPr>
              <a:t>заключается в том, чтобы на основе сотрудничества семьи и ДОУ  </a:t>
            </a:r>
            <a:r>
              <a:rPr lang="ru-RU" b="1" dirty="0">
                <a:solidFill>
                  <a:srgbClr val="4F271C">
                    <a:satMod val="130000"/>
                  </a:srgbClr>
                </a:solidFill>
                <a:effectLst>
                  <a:outerShdw blurRad="50000" dist="30000" dir="5400000" algn="tl" rotWithShape="0">
                    <a:srgbClr val="000000">
                      <a:alpha val="30000"/>
                    </a:srgbClr>
                  </a:outerShdw>
                </a:effectLst>
                <a:latin typeface="Times New Roman" panose="02020603050405020304" pitchFamily="18" charset="0"/>
                <a:ea typeface="+mj-ea"/>
                <a:cs typeface="Times New Roman" panose="02020603050405020304" pitchFamily="18" charset="0"/>
              </a:rPr>
              <a:t>воспитать физически здоровую личность</a:t>
            </a:r>
            <a:r>
              <a:rPr lang="ru-RU" dirty="0">
                <a:solidFill>
                  <a:srgbClr val="4F271C">
                    <a:satMod val="130000"/>
                  </a:srgbClr>
                </a:solidFill>
                <a:effectLst>
                  <a:outerShdw blurRad="50000" dist="30000" dir="5400000" algn="tl" rotWithShape="0">
                    <a:srgbClr val="000000">
                      <a:alpha val="30000"/>
                    </a:srgbClr>
                  </a:outerShdw>
                </a:effectLst>
                <a:latin typeface="Times New Roman" panose="02020603050405020304" pitchFamily="18" charset="0"/>
                <a:ea typeface="+mj-ea"/>
                <a:cs typeface="Times New Roman" panose="02020603050405020304" pitchFamily="18" charset="0"/>
              </a:rPr>
              <a:t>, стремящуюся к духовному росту, доброте, способную противостоять злу.</a:t>
            </a:r>
            <a:endParaRPr lang="ru-RU" dirty="0"/>
          </a:p>
        </p:txBody>
      </p:sp>
    </p:spTree>
    <p:extLst>
      <p:ext uri="{BB962C8B-B14F-4D97-AF65-F5344CB8AC3E}">
        <p14:creationId xmlns:p14="http://schemas.microsoft.com/office/powerpoint/2010/main" val="173683556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043608" y="476672"/>
            <a:ext cx="7920880" cy="4957255"/>
          </a:xfrm>
          <a:prstGeom prst="rect">
            <a:avLst/>
          </a:prstGeom>
        </p:spPr>
        <p:txBody>
          <a:bodyPr wrap="square">
            <a:spAutoFit/>
          </a:bodyPr>
          <a:lstStyle/>
          <a:p>
            <a:pPr marL="457200" algn="just">
              <a:lnSpc>
                <a:spcPct val="115000"/>
              </a:lnSpc>
              <a:spcAft>
                <a:spcPts val="0"/>
              </a:spcAft>
            </a:pPr>
            <a:r>
              <a:rPr lang="ru-RU" b="1" dirty="0">
                <a:latin typeface="Times New Roman"/>
                <a:ea typeface="Times New Roman"/>
                <a:cs typeface="Times New Roman"/>
              </a:rPr>
              <a:t>ОРУ с кубиками.</a:t>
            </a:r>
            <a:endParaRPr lang="ru-RU" sz="1600" dirty="0">
              <a:latin typeface="Calibri"/>
              <a:ea typeface="Times New Roman"/>
              <a:cs typeface="Times New Roman"/>
            </a:endParaRPr>
          </a:p>
          <a:p>
            <a:pPr marL="342900" lvl="0" indent="-342900" algn="just">
              <a:lnSpc>
                <a:spcPct val="115000"/>
              </a:lnSpc>
              <a:spcAft>
                <a:spcPts val="0"/>
              </a:spcAft>
              <a:buFont typeface="+mj-lt"/>
              <a:buAutoNum type="arabicPeriod"/>
            </a:pPr>
            <a:r>
              <a:rPr lang="ru-RU" dirty="0" err="1">
                <a:latin typeface="Times New Roman"/>
                <a:ea typeface="Times New Roman"/>
                <a:cs typeface="Times New Roman"/>
              </a:rPr>
              <a:t>И.п</a:t>
            </a:r>
            <a:r>
              <a:rPr lang="ru-RU" dirty="0">
                <a:latin typeface="Times New Roman"/>
                <a:ea typeface="Times New Roman"/>
                <a:cs typeface="Times New Roman"/>
              </a:rPr>
              <a:t>. – ноги на ширине ступни, кубики в обеих руках внизу. Поднять кубики через стороны вверх, подняться на носки; опустить руки вниз, вернуться в </a:t>
            </a:r>
            <a:r>
              <a:rPr lang="ru-RU" dirty="0" err="1">
                <a:latin typeface="Times New Roman"/>
                <a:ea typeface="Times New Roman"/>
                <a:cs typeface="Times New Roman"/>
              </a:rPr>
              <a:t>и.п</a:t>
            </a:r>
            <a:r>
              <a:rPr lang="ru-RU" dirty="0">
                <a:latin typeface="Times New Roman"/>
                <a:ea typeface="Times New Roman"/>
                <a:cs typeface="Times New Roman"/>
              </a:rPr>
              <a:t>. (6 раз).</a:t>
            </a:r>
            <a:endParaRPr lang="ru-RU" sz="1600" dirty="0">
              <a:latin typeface="Calibri"/>
              <a:ea typeface="Times New Roman"/>
              <a:cs typeface="Times New Roman"/>
            </a:endParaRPr>
          </a:p>
          <a:p>
            <a:pPr marL="342900" lvl="0" indent="-342900" algn="just">
              <a:lnSpc>
                <a:spcPct val="115000"/>
              </a:lnSpc>
              <a:spcAft>
                <a:spcPts val="0"/>
              </a:spcAft>
              <a:buFont typeface="+mj-lt"/>
              <a:buAutoNum type="arabicPeriod"/>
            </a:pPr>
            <a:r>
              <a:rPr lang="ru-RU" dirty="0" err="1">
                <a:latin typeface="Times New Roman"/>
                <a:ea typeface="Times New Roman"/>
                <a:cs typeface="Times New Roman"/>
              </a:rPr>
              <a:t>И.п</a:t>
            </a:r>
            <a:r>
              <a:rPr lang="ru-RU" dirty="0">
                <a:latin typeface="Times New Roman"/>
                <a:ea typeface="Times New Roman"/>
                <a:cs typeface="Times New Roman"/>
              </a:rPr>
              <a:t>. – ноги на ширине плеч, кубики за спиной. Наклониться вперед, коснуться кубиками ног или полаю выпрямиться, вернуться в </a:t>
            </a:r>
            <a:r>
              <a:rPr lang="ru-RU" dirty="0" err="1">
                <a:latin typeface="Times New Roman"/>
                <a:ea typeface="Times New Roman"/>
                <a:cs typeface="Times New Roman"/>
              </a:rPr>
              <a:t>и.п</a:t>
            </a:r>
            <a:r>
              <a:rPr lang="ru-RU" dirty="0">
                <a:latin typeface="Times New Roman"/>
                <a:ea typeface="Times New Roman"/>
                <a:cs typeface="Times New Roman"/>
              </a:rPr>
              <a:t>. (5-6раз).</a:t>
            </a:r>
            <a:endParaRPr lang="ru-RU" sz="1600" dirty="0">
              <a:latin typeface="Calibri"/>
              <a:ea typeface="Times New Roman"/>
              <a:cs typeface="Times New Roman"/>
            </a:endParaRPr>
          </a:p>
          <a:p>
            <a:pPr marL="342900" lvl="0" indent="-342900" algn="just">
              <a:lnSpc>
                <a:spcPct val="115000"/>
              </a:lnSpc>
              <a:spcAft>
                <a:spcPts val="0"/>
              </a:spcAft>
              <a:buFont typeface="+mj-lt"/>
              <a:buAutoNum type="arabicPeriod"/>
            </a:pPr>
            <a:r>
              <a:rPr lang="ru-RU" dirty="0" err="1">
                <a:latin typeface="Times New Roman"/>
                <a:ea typeface="Times New Roman"/>
                <a:cs typeface="Times New Roman"/>
              </a:rPr>
              <a:t>И.п</a:t>
            </a:r>
            <a:r>
              <a:rPr lang="ru-RU" dirty="0">
                <a:latin typeface="Times New Roman"/>
                <a:ea typeface="Times New Roman"/>
                <a:cs typeface="Times New Roman"/>
              </a:rPr>
              <a:t>. – ноги на ширине ступни, кубики в руках у плеч. Присесть, кубики вынести вперед, руки прямые. Встать, вернуться в </a:t>
            </a:r>
            <a:r>
              <a:rPr lang="ru-RU" dirty="0" err="1">
                <a:latin typeface="Times New Roman"/>
                <a:ea typeface="Times New Roman"/>
                <a:cs typeface="Times New Roman"/>
              </a:rPr>
              <a:t>и.п</a:t>
            </a:r>
            <a:r>
              <a:rPr lang="ru-RU" dirty="0">
                <a:latin typeface="Times New Roman"/>
                <a:ea typeface="Times New Roman"/>
                <a:cs typeface="Times New Roman"/>
              </a:rPr>
              <a:t>. (5-6 раз).</a:t>
            </a:r>
            <a:endParaRPr lang="ru-RU" sz="1600" dirty="0">
              <a:latin typeface="Calibri"/>
              <a:ea typeface="Times New Roman"/>
              <a:cs typeface="Times New Roman"/>
            </a:endParaRPr>
          </a:p>
          <a:p>
            <a:pPr marL="342900" lvl="0" indent="-342900" algn="just">
              <a:lnSpc>
                <a:spcPct val="115000"/>
              </a:lnSpc>
              <a:spcAft>
                <a:spcPts val="0"/>
              </a:spcAft>
              <a:buFont typeface="+mj-lt"/>
              <a:buAutoNum type="arabicPeriod"/>
            </a:pPr>
            <a:r>
              <a:rPr lang="ru-RU" dirty="0" err="1">
                <a:latin typeface="Times New Roman"/>
                <a:ea typeface="Times New Roman"/>
                <a:cs typeface="Times New Roman"/>
              </a:rPr>
              <a:t>И.п</a:t>
            </a:r>
            <a:r>
              <a:rPr lang="ru-RU" dirty="0">
                <a:latin typeface="Times New Roman"/>
                <a:ea typeface="Times New Roman"/>
                <a:cs typeface="Times New Roman"/>
              </a:rPr>
              <a:t>. – сидя перед кубиками, ноги </a:t>
            </a:r>
            <a:r>
              <a:rPr lang="ru-RU" dirty="0" err="1">
                <a:latin typeface="Times New Roman"/>
                <a:ea typeface="Times New Roman"/>
                <a:cs typeface="Times New Roman"/>
              </a:rPr>
              <a:t>скрестно</a:t>
            </a:r>
            <a:r>
              <a:rPr lang="ru-RU" dirty="0">
                <a:latin typeface="Times New Roman"/>
                <a:ea typeface="Times New Roman"/>
                <a:cs typeface="Times New Roman"/>
              </a:rPr>
              <a:t>. Взять кубик обеими руками. Поворот туловища вправо (влево), положить кубик у носка (правой) ноги, выпрямиться. Поворот туловища вправо (влево), взять кубик, выпрямиться, вернуться в </a:t>
            </a:r>
            <a:r>
              <a:rPr lang="ru-RU" dirty="0" err="1">
                <a:latin typeface="Times New Roman"/>
                <a:ea typeface="Times New Roman"/>
                <a:cs typeface="Times New Roman"/>
              </a:rPr>
              <a:t>и.п</a:t>
            </a:r>
            <a:r>
              <a:rPr lang="ru-RU" dirty="0">
                <a:latin typeface="Times New Roman"/>
                <a:ea typeface="Times New Roman"/>
                <a:cs typeface="Times New Roman"/>
              </a:rPr>
              <a:t>. (по 3 раза).</a:t>
            </a:r>
            <a:endParaRPr lang="ru-RU" sz="1600" dirty="0">
              <a:latin typeface="Calibri"/>
              <a:ea typeface="Times New Roman"/>
              <a:cs typeface="Times New Roman"/>
            </a:endParaRPr>
          </a:p>
          <a:p>
            <a:pPr marL="342900" lvl="0" indent="-342900" algn="just">
              <a:lnSpc>
                <a:spcPct val="115000"/>
              </a:lnSpc>
              <a:spcAft>
                <a:spcPts val="1000"/>
              </a:spcAft>
              <a:buFont typeface="+mj-lt"/>
              <a:buAutoNum type="arabicPeriod"/>
            </a:pPr>
            <a:r>
              <a:rPr lang="ru-RU" dirty="0" err="1">
                <a:latin typeface="Times New Roman"/>
                <a:ea typeface="Times New Roman"/>
                <a:cs typeface="Times New Roman"/>
              </a:rPr>
              <a:t>И.п</a:t>
            </a:r>
            <a:r>
              <a:rPr lang="ru-RU" dirty="0">
                <a:latin typeface="Times New Roman"/>
                <a:ea typeface="Times New Roman"/>
                <a:cs typeface="Times New Roman"/>
              </a:rPr>
              <a:t>. – стоя перед кубиками, руки на пояс. Прыжки на двух ногах вокруг кубиков в обе стороны (по 2-3 раза).</a:t>
            </a:r>
            <a:endParaRPr lang="ru-RU" sz="1600" dirty="0">
              <a:latin typeface="Calibri"/>
              <a:ea typeface="Times New Roman"/>
              <a:cs typeface="Times New Roman"/>
            </a:endParaRPr>
          </a:p>
          <a:p>
            <a:r>
              <a:rPr lang="ru-RU" dirty="0">
                <a:latin typeface="Times New Roman"/>
                <a:ea typeface="Times New Roman"/>
              </a:rPr>
              <a:t> Ходьба врассыпную по всему залу; ходьба в колонне по одному.</a:t>
            </a:r>
            <a:endParaRPr lang="ru-RU" dirty="0"/>
          </a:p>
        </p:txBody>
      </p:sp>
    </p:spTree>
    <p:extLst>
      <p:ext uri="{BB962C8B-B14F-4D97-AF65-F5344CB8AC3E}">
        <p14:creationId xmlns:p14="http://schemas.microsoft.com/office/powerpoint/2010/main" val="329178023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043608" y="63059"/>
            <a:ext cx="7920880" cy="6792629"/>
          </a:xfrm>
          <a:prstGeom prst="rect">
            <a:avLst/>
          </a:prstGeom>
        </p:spPr>
        <p:txBody>
          <a:bodyPr wrap="square">
            <a:spAutoFit/>
          </a:bodyPr>
          <a:lstStyle/>
          <a:p>
            <a:pPr algn="ctr">
              <a:lnSpc>
                <a:spcPct val="115000"/>
              </a:lnSpc>
              <a:spcAft>
                <a:spcPts val="1000"/>
              </a:spcAft>
            </a:pPr>
            <a:r>
              <a:rPr lang="ru-RU" b="1" dirty="0">
                <a:latin typeface="Times New Roman"/>
                <a:ea typeface="Times New Roman"/>
                <a:cs typeface="Times New Roman"/>
              </a:rPr>
              <a:t>Комплекс утренней гимнастики №4</a:t>
            </a:r>
            <a:endParaRPr lang="ru-RU" sz="1600" dirty="0">
              <a:latin typeface="Calibri"/>
              <a:ea typeface="Times New Roman"/>
              <a:cs typeface="Times New Roman"/>
            </a:endParaRPr>
          </a:p>
          <a:p>
            <a:r>
              <a:rPr lang="ru-RU" dirty="0">
                <a:latin typeface="Times New Roman"/>
                <a:ea typeface="Times New Roman"/>
              </a:rPr>
              <a:t>Игровое задание  «Не задень». По двум противоположным сторонам зала в ряд поставлены кубики (6-8 шт.) на расстоянии 40 см один от другого. Подгруппы строятся в две шеренги – каждая перед своим рядом кубиков. После объяснения задания и показа упражнения дети перестраиваются в колонны. Воспитатель обращает внимание на необходимость соблюдать дистанцию при выполнении задания. По сигналу дети выполняют ходьбу и бег между </a:t>
            </a:r>
            <a:r>
              <a:rPr lang="ru-RU" dirty="0" smtClean="0">
                <a:latin typeface="Times New Roman"/>
                <a:ea typeface="Times New Roman"/>
              </a:rPr>
              <a:t>кубиками</a:t>
            </a:r>
          </a:p>
          <a:p>
            <a:pPr algn="just">
              <a:lnSpc>
                <a:spcPct val="115000"/>
              </a:lnSpc>
              <a:spcAft>
                <a:spcPts val="1000"/>
              </a:spcAft>
            </a:pPr>
            <a:r>
              <a:rPr lang="ru-RU" b="1" dirty="0">
                <a:latin typeface="Times New Roman"/>
                <a:ea typeface="Times New Roman"/>
                <a:cs typeface="Times New Roman"/>
              </a:rPr>
              <a:t>ОРУ с флажками.</a:t>
            </a:r>
            <a:endParaRPr lang="ru-RU" sz="1600" dirty="0">
              <a:latin typeface="Calibri"/>
              <a:ea typeface="Times New Roman"/>
              <a:cs typeface="Times New Roman"/>
            </a:endParaRPr>
          </a:p>
          <a:p>
            <a:pPr marL="342900" lvl="0" indent="-342900" algn="just">
              <a:lnSpc>
                <a:spcPct val="115000"/>
              </a:lnSpc>
              <a:spcAft>
                <a:spcPts val="0"/>
              </a:spcAft>
              <a:buFont typeface="+mj-lt"/>
              <a:buAutoNum type="arabicPeriod"/>
            </a:pPr>
            <a:r>
              <a:rPr lang="ru-RU" dirty="0" err="1">
                <a:latin typeface="Times New Roman"/>
                <a:ea typeface="Times New Roman"/>
                <a:cs typeface="Times New Roman"/>
              </a:rPr>
              <a:t>И.п</a:t>
            </a:r>
            <a:r>
              <a:rPr lang="ru-RU" dirty="0">
                <a:latin typeface="Times New Roman"/>
                <a:ea typeface="Times New Roman"/>
                <a:cs typeface="Times New Roman"/>
              </a:rPr>
              <a:t>. – ноги на ширине плеч, флажки в руках внизу. Поднять флажки в стороны (руки прямые). Опустить  флажки вниз (4-5 раз)</a:t>
            </a:r>
            <a:endParaRPr lang="ru-RU" sz="1600" dirty="0">
              <a:latin typeface="Calibri"/>
              <a:ea typeface="Times New Roman"/>
              <a:cs typeface="Times New Roman"/>
            </a:endParaRPr>
          </a:p>
          <a:p>
            <a:pPr marL="342900" lvl="0" indent="-342900" algn="just">
              <a:lnSpc>
                <a:spcPct val="115000"/>
              </a:lnSpc>
              <a:spcAft>
                <a:spcPts val="0"/>
              </a:spcAft>
              <a:buFont typeface="+mj-lt"/>
              <a:buAutoNum type="arabicPeriod"/>
            </a:pPr>
            <a:r>
              <a:rPr lang="ru-RU" dirty="0" err="1">
                <a:latin typeface="Times New Roman"/>
                <a:ea typeface="Times New Roman"/>
                <a:cs typeface="Times New Roman"/>
              </a:rPr>
              <a:t>И.п</a:t>
            </a:r>
            <a:r>
              <a:rPr lang="ru-RU" dirty="0">
                <a:latin typeface="Times New Roman"/>
                <a:ea typeface="Times New Roman"/>
                <a:cs typeface="Times New Roman"/>
              </a:rPr>
              <a:t>. – ноги на ширине плеч, флажки в руках за спиной. Флажки в стороны (руки прямые). Наклониться вперед,  скрестить флажки перед собой. Выпрямить флажки в стороны. Вернуться в </a:t>
            </a:r>
            <a:r>
              <a:rPr lang="ru-RU" dirty="0" err="1">
                <a:latin typeface="Times New Roman"/>
                <a:ea typeface="Times New Roman"/>
                <a:cs typeface="Times New Roman"/>
              </a:rPr>
              <a:t>и.п</a:t>
            </a:r>
            <a:r>
              <a:rPr lang="ru-RU" dirty="0">
                <a:latin typeface="Times New Roman"/>
                <a:ea typeface="Times New Roman"/>
                <a:cs typeface="Times New Roman"/>
              </a:rPr>
              <a:t>. (4-5раз)</a:t>
            </a:r>
            <a:endParaRPr lang="ru-RU" sz="1600" dirty="0">
              <a:latin typeface="Calibri"/>
              <a:ea typeface="Times New Roman"/>
              <a:cs typeface="Times New Roman"/>
            </a:endParaRPr>
          </a:p>
          <a:p>
            <a:pPr marL="342900" lvl="0" indent="-342900" algn="just">
              <a:lnSpc>
                <a:spcPct val="115000"/>
              </a:lnSpc>
              <a:spcAft>
                <a:spcPts val="0"/>
              </a:spcAft>
              <a:buFont typeface="+mj-lt"/>
              <a:buAutoNum type="arabicPeriod"/>
            </a:pPr>
            <a:r>
              <a:rPr lang="ru-RU" dirty="0" err="1">
                <a:latin typeface="Times New Roman"/>
                <a:ea typeface="Times New Roman"/>
                <a:cs typeface="Times New Roman"/>
              </a:rPr>
              <a:t>И.п</a:t>
            </a:r>
            <a:r>
              <a:rPr lang="ru-RU" dirty="0">
                <a:latin typeface="Times New Roman"/>
                <a:ea typeface="Times New Roman"/>
                <a:cs typeface="Times New Roman"/>
              </a:rPr>
              <a:t>. – ноги на ширине плеч, флажки в руках внизу. Поворот туловища вправо (влево), руки в стороны, взмахнуть флажками. Выпрямиться, вернуться в </a:t>
            </a:r>
            <a:r>
              <a:rPr lang="ru-RU" dirty="0" err="1">
                <a:latin typeface="Times New Roman"/>
                <a:ea typeface="Times New Roman"/>
                <a:cs typeface="Times New Roman"/>
              </a:rPr>
              <a:t>и.п</a:t>
            </a:r>
            <a:r>
              <a:rPr lang="ru-RU" dirty="0">
                <a:latin typeface="Times New Roman"/>
                <a:ea typeface="Times New Roman"/>
                <a:cs typeface="Times New Roman"/>
              </a:rPr>
              <a:t>. (по 3 раза).</a:t>
            </a:r>
            <a:endParaRPr lang="ru-RU" sz="1600" dirty="0">
              <a:latin typeface="Calibri"/>
              <a:ea typeface="Times New Roman"/>
              <a:cs typeface="Times New Roman"/>
            </a:endParaRPr>
          </a:p>
          <a:p>
            <a:pPr marL="342900" lvl="0" indent="-342900" algn="just">
              <a:lnSpc>
                <a:spcPct val="115000"/>
              </a:lnSpc>
              <a:spcAft>
                <a:spcPts val="1000"/>
              </a:spcAft>
              <a:buFont typeface="+mj-lt"/>
              <a:buAutoNum type="arabicPeriod"/>
            </a:pPr>
            <a:r>
              <a:rPr lang="ru-RU" dirty="0" err="1">
                <a:latin typeface="Times New Roman"/>
                <a:ea typeface="Times New Roman"/>
                <a:cs typeface="Times New Roman"/>
              </a:rPr>
              <a:t>И.п</a:t>
            </a:r>
            <a:r>
              <a:rPr lang="ru-RU" dirty="0">
                <a:latin typeface="Times New Roman"/>
                <a:ea typeface="Times New Roman"/>
                <a:cs typeface="Times New Roman"/>
              </a:rPr>
              <a:t>. – ноги на ширине ступни, флажки у плеч. Присесть, флажки вынести вперед. Вернуться в </a:t>
            </a:r>
            <a:r>
              <a:rPr lang="ru-RU" dirty="0" err="1">
                <a:latin typeface="Times New Roman"/>
                <a:ea typeface="Times New Roman"/>
                <a:cs typeface="Times New Roman"/>
              </a:rPr>
              <a:t>и.п</a:t>
            </a:r>
            <a:r>
              <a:rPr lang="ru-RU" dirty="0">
                <a:latin typeface="Times New Roman"/>
                <a:ea typeface="Times New Roman"/>
                <a:cs typeface="Times New Roman"/>
              </a:rPr>
              <a:t>. (4-5 раз)</a:t>
            </a:r>
            <a:endParaRPr lang="ru-RU" sz="1600" dirty="0">
              <a:latin typeface="Calibri"/>
              <a:ea typeface="Times New Roman"/>
              <a:cs typeface="Times New Roman"/>
            </a:endParaRPr>
          </a:p>
          <a:p>
            <a:r>
              <a:rPr lang="ru-RU" dirty="0">
                <a:latin typeface="Times New Roman"/>
                <a:ea typeface="Times New Roman"/>
              </a:rPr>
              <a:t>Ходьба с флажками в руках (оба флажка в одной руке), помахивая над головой, примерно полкруга. Потом по ходу движения дети кладут флажки в короб</a:t>
            </a:r>
            <a:endParaRPr lang="ru-RU" dirty="0"/>
          </a:p>
        </p:txBody>
      </p:sp>
    </p:spTree>
    <p:extLst>
      <p:ext uri="{BB962C8B-B14F-4D97-AF65-F5344CB8AC3E}">
        <p14:creationId xmlns:p14="http://schemas.microsoft.com/office/powerpoint/2010/main" val="284685655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971600" y="22088"/>
            <a:ext cx="8064896" cy="6272999"/>
          </a:xfrm>
          <a:prstGeom prst="rect">
            <a:avLst/>
          </a:prstGeom>
        </p:spPr>
        <p:txBody>
          <a:bodyPr wrap="square">
            <a:spAutoFit/>
          </a:bodyPr>
          <a:lstStyle/>
          <a:p>
            <a:pPr algn="ctr">
              <a:lnSpc>
                <a:spcPct val="115000"/>
              </a:lnSpc>
              <a:spcAft>
                <a:spcPts val="1000"/>
              </a:spcAft>
            </a:pPr>
            <a:r>
              <a:rPr lang="ru-RU" b="1" dirty="0">
                <a:latin typeface="Times New Roman"/>
                <a:ea typeface="Times New Roman"/>
                <a:cs typeface="Times New Roman"/>
              </a:rPr>
              <a:t>Комплекс утренней гимнастики №5</a:t>
            </a:r>
            <a:endParaRPr lang="ru-RU" sz="1600" dirty="0">
              <a:latin typeface="Calibri"/>
              <a:ea typeface="Times New Roman"/>
              <a:cs typeface="Times New Roman"/>
            </a:endParaRPr>
          </a:p>
          <a:p>
            <a:pPr algn="just">
              <a:lnSpc>
                <a:spcPct val="115000"/>
              </a:lnSpc>
              <a:spcAft>
                <a:spcPts val="0"/>
              </a:spcAft>
            </a:pPr>
            <a:r>
              <a:rPr lang="ru-RU" dirty="0">
                <a:latin typeface="Times New Roman"/>
                <a:ea typeface="Times New Roman"/>
                <a:cs typeface="Times New Roman"/>
              </a:rPr>
              <a:t>Ходьба в колонне по одному: старшие дети впереди за ними – малыши. По сигналу воспитателя «Цапли!» дети останавливаются и поднимают ногу, согнутую в колене, руки на пояс. Обычная ходьба и повторение задания (поднимают другую ногу. Переход на бег в умеренном темпе. По сигналу «Бабочки!» дети помахивают руками как крылышками. Обычная ходьба.</a:t>
            </a:r>
            <a:endParaRPr lang="ru-RU" sz="1600" dirty="0">
              <a:latin typeface="Calibri"/>
              <a:ea typeface="Times New Roman"/>
              <a:cs typeface="Times New Roman"/>
            </a:endParaRPr>
          </a:p>
          <a:p>
            <a:pPr algn="just">
              <a:lnSpc>
                <a:spcPct val="115000"/>
              </a:lnSpc>
              <a:spcAft>
                <a:spcPts val="0"/>
              </a:spcAft>
            </a:pPr>
            <a:r>
              <a:rPr lang="ru-RU" b="1" dirty="0">
                <a:latin typeface="Times New Roman"/>
                <a:ea typeface="Times New Roman"/>
                <a:cs typeface="Times New Roman"/>
              </a:rPr>
              <a:t>ОРУ.</a:t>
            </a:r>
            <a:endParaRPr lang="ru-RU" sz="1600" dirty="0">
              <a:latin typeface="Calibri"/>
              <a:ea typeface="Times New Roman"/>
              <a:cs typeface="Times New Roman"/>
            </a:endParaRPr>
          </a:p>
          <a:p>
            <a:pPr marL="342900" lvl="0" indent="-342900" algn="just">
              <a:lnSpc>
                <a:spcPct val="115000"/>
              </a:lnSpc>
              <a:spcAft>
                <a:spcPts val="0"/>
              </a:spcAft>
              <a:buFont typeface="+mj-lt"/>
              <a:buAutoNum type="arabicPeriod"/>
            </a:pPr>
            <a:r>
              <a:rPr lang="ru-RU" dirty="0" err="1">
                <a:latin typeface="Times New Roman"/>
                <a:ea typeface="Times New Roman"/>
                <a:cs typeface="Times New Roman"/>
              </a:rPr>
              <a:t>И.п</a:t>
            </a:r>
            <a:r>
              <a:rPr lang="ru-RU" dirty="0">
                <a:latin typeface="Times New Roman"/>
                <a:ea typeface="Times New Roman"/>
                <a:cs typeface="Times New Roman"/>
              </a:rPr>
              <a:t>. – ноги на ширине ступни, руки на пояс. Руки в стороны, руки за голову, руки в стороны. </a:t>
            </a:r>
            <a:r>
              <a:rPr lang="ru-RU" dirty="0" err="1">
                <a:latin typeface="Times New Roman"/>
                <a:ea typeface="Times New Roman"/>
                <a:cs typeface="Times New Roman"/>
              </a:rPr>
              <a:t>И.п</a:t>
            </a:r>
            <a:r>
              <a:rPr lang="ru-RU" dirty="0">
                <a:latin typeface="Times New Roman"/>
                <a:ea typeface="Times New Roman"/>
                <a:cs typeface="Times New Roman"/>
              </a:rPr>
              <a:t>. (5-6 раз)</a:t>
            </a:r>
            <a:endParaRPr lang="ru-RU" sz="1600" dirty="0">
              <a:latin typeface="Calibri"/>
              <a:ea typeface="Times New Roman"/>
              <a:cs typeface="Times New Roman"/>
            </a:endParaRPr>
          </a:p>
          <a:p>
            <a:pPr marL="342900" lvl="0" indent="-342900" algn="just">
              <a:lnSpc>
                <a:spcPct val="115000"/>
              </a:lnSpc>
              <a:spcAft>
                <a:spcPts val="0"/>
              </a:spcAft>
              <a:buFont typeface="+mj-lt"/>
              <a:buAutoNum type="arabicPeriod"/>
            </a:pPr>
            <a:r>
              <a:rPr lang="ru-RU" dirty="0" err="1">
                <a:latin typeface="Times New Roman"/>
                <a:ea typeface="Times New Roman"/>
                <a:cs typeface="Times New Roman"/>
              </a:rPr>
              <a:t>И.п</a:t>
            </a:r>
            <a:r>
              <a:rPr lang="ru-RU" dirty="0">
                <a:latin typeface="Times New Roman"/>
                <a:ea typeface="Times New Roman"/>
                <a:cs typeface="Times New Roman"/>
              </a:rPr>
              <a:t>. – то же. Руки в стороны; присесть, хлопнуть в ладоши перед собой; встать, руки в стороны, вернуться в </a:t>
            </a:r>
            <a:r>
              <a:rPr lang="ru-RU" dirty="0" err="1">
                <a:latin typeface="Times New Roman"/>
                <a:ea typeface="Times New Roman"/>
                <a:cs typeface="Times New Roman"/>
              </a:rPr>
              <a:t>и.п</a:t>
            </a:r>
            <a:r>
              <a:rPr lang="ru-RU" dirty="0">
                <a:latin typeface="Times New Roman"/>
                <a:ea typeface="Times New Roman"/>
                <a:cs typeface="Times New Roman"/>
              </a:rPr>
              <a:t>. ( 4-5 раз).</a:t>
            </a:r>
            <a:endParaRPr lang="ru-RU" sz="1600" dirty="0">
              <a:latin typeface="Calibri"/>
              <a:ea typeface="Times New Roman"/>
              <a:cs typeface="Times New Roman"/>
            </a:endParaRPr>
          </a:p>
          <a:p>
            <a:pPr marL="342900" lvl="0" indent="-342900" algn="just">
              <a:lnSpc>
                <a:spcPct val="115000"/>
              </a:lnSpc>
              <a:spcAft>
                <a:spcPts val="0"/>
              </a:spcAft>
              <a:buFont typeface="+mj-lt"/>
              <a:buAutoNum type="arabicPeriod"/>
            </a:pPr>
            <a:r>
              <a:rPr lang="ru-RU" dirty="0" err="1">
                <a:latin typeface="Times New Roman"/>
                <a:ea typeface="Times New Roman"/>
                <a:cs typeface="Times New Roman"/>
              </a:rPr>
              <a:t>И.п</a:t>
            </a:r>
            <a:r>
              <a:rPr lang="ru-RU" dirty="0">
                <a:latin typeface="Times New Roman"/>
                <a:ea typeface="Times New Roman"/>
                <a:cs typeface="Times New Roman"/>
              </a:rPr>
              <a:t>. – ноги на ширине плеч, руки на пояс. Руки в стороны; наклониться вперед, коснуться руками пола. Выпрямиться, руки в стороны; вернуться в </a:t>
            </a:r>
            <a:r>
              <a:rPr lang="ru-RU" dirty="0" err="1">
                <a:latin typeface="Times New Roman"/>
                <a:ea typeface="Times New Roman"/>
                <a:cs typeface="Times New Roman"/>
              </a:rPr>
              <a:t>и.п</a:t>
            </a:r>
            <a:r>
              <a:rPr lang="ru-RU" dirty="0">
                <a:latin typeface="Times New Roman"/>
                <a:ea typeface="Times New Roman"/>
                <a:cs typeface="Times New Roman"/>
              </a:rPr>
              <a:t>. (4-5раз) </a:t>
            </a:r>
            <a:endParaRPr lang="ru-RU" sz="1600" dirty="0">
              <a:latin typeface="Calibri"/>
              <a:ea typeface="Times New Roman"/>
              <a:cs typeface="Times New Roman"/>
            </a:endParaRPr>
          </a:p>
          <a:p>
            <a:pPr marL="342900" lvl="0" indent="-342900" algn="just">
              <a:lnSpc>
                <a:spcPct val="115000"/>
              </a:lnSpc>
              <a:spcAft>
                <a:spcPts val="0"/>
              </a:spcAft>
              <a:buFont typeface="+mj-lt"/>
              <a:buAutoNum type="arabicPeriod"/>
            </a:pPr>
            <a:r>
              <a:rPr lang="ru-RU" dirty="0" err="1">
                <a:latin typeface="Times New Roman"/>
                <a:ea typeface="Times New Roman"/>
                <a:cs typeface="Times New Roman"/>
              </a:rPr>
              <a:t>И.п</a:t>
            </a:r>
            <a:r>
              <a:rPr lang="ru-RU" dirty="0">
                <a:latin typeface="Times New Roman"/>
                <a:ea typeface="Times New Roman"/>
                <a:cs typeface="Times New Roman"/>
              </a:rPr>
              <a:t>. -  стойка на коленях, руки на пояс. Поворот туловища вправо (влево), коснуться правой (левой) рукой ноги. Выпрямиться,  вернуться в </a:t>
            </a:r>
            <a:r>
              <a:rPr lang="ru-RU" dirty="0" err="1">
                <a:latin typeface="Times New Roman"/>
                <a:ea typeface="Times New Roman"/>
                <a:cs typeface="Times New Roman"/>
              </a:rPr>
              <a:t>и.п</a:t>
            </a:r>
            <a:r>
              <a:rPr lang="ru-RU" dirty="0">
                <a:latin typeface="Times New Roman"/>
                <a:ea typeface="Times New Roman"/>
                <a:cs typeface="Times New Roman"/>
              </a:rPr>
              <a:t>. (по 3 раза).</a:t>
            </a:r>
            <a:endParaRPr lang="ru-RU" sz="1600" dirty="0">
              <a:latin typeface="Calibri"/>
              <a:ea typeface="Times New Roman"/>
              <a:cs typeface="Times New Roman"/>
            </a:endParaRPr>
          </a:p>
          <a:p>
            <a:pPr marL="342900" lvl="0" indent="-342900" algn="just">
              <a:lnSpc>
                <a:spcPct val="115000"/>
              </a:lnSpc>
              <a:spcAft>
                <a:spcPts val="1000"/>
              </a:spcAft>
              <a:buFont typeface="+mj-lt"/>
              <a:buAutoNum type="arabicPeriod"/>
            </a:pPr>
            <a:r>
              <a:rPr lang="ru-RU" dirty="0" err="1">
                <a:latin typeface="Times New Roman"/>
                <a:ea typeface="Times New Roman"/>
                <a:cs typeface="Times New Roman"/>
              </a:rPr>
              <a:t>И.п</a:t>
            </a:r>
            <a:r>
              <a:rPr lang="ru-RU" dirty="0">
                <a:latin typeface="Times New Roman"/>
                <a:ea typeface="Times New Roman"/>
                <a:cs typeface="Times New Roman"/>
              </a:rPr>
              <a:t>. – ноги слегка расставлены., руки произвольно. Прыжки на двух ногах на месте с поворотом кругом в обе стороны на счет 1-8 (3-4-раза).</a:t>
            </a:r>
            <a:endParaRPr lang="ru-RU" sz="1600" dirty="0">
              <a:effectLst/>
              <a:latin typeface="Calibri"/>
              <a:ea typeface="Times New Roman"/>
              <a:cs typeface="Times New Roman"/>
            </a:endParaRPr>
          </a:p>
        </p:txBody>
      </p:sp>
    </p:spTree>
    <p:extLst>
      <p:ext uri="{BB962C8B-B14F-4D97-AF65-F5344CB8AC3E}">
        <p14:creationId xmlns:p14="http://schemas.microsoft.com/office/powerpoint/2010/main" val="104444189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043608" y="14705"/>
            <a:ext cx="7992888" cy="6355586"/>
          </a:xfrm>
          <a:prstGeom prst="rect">
            <a:avLst/>
          </a:prstGeom>
        </p:spPr>
        <p:txBody>
          <a:bodyPr wrap="square">
            <a:spAutoFit/>
          </a:bodyPr>
          <a:lstStyle/>
          <a:p>
            <a:pPr algn="ctr">
              <a:lnSpc>
                <a:spcPct val="115000"/>
              </a:lnSpc>
              <a:spcAft>
                <a:spcPts val="0"/>
              </a:spcAft>
            </a:pPr>
            <a:r>
              <a:rPr lang="ru-RU" b="1" dirty="0">
                <a:latin typeface="Times New Roman"/>
                <a:ea typeface="Times New Roman"/>
                <a:cs typeface="Times New Roman"/>
              </a:rPr>
              <a:t>Комплекс утренней гимнастики №6</a:t>
            </a:r>
            <a:endParaRPr lang="ru-RU" sz="1600" dirty="0">
              <a:latin typeface="Calibri"/>
              <a:ea typeface="Times New Roman"/>
              <a:cs typeface="Times New Roman"/>
            </a:endParaRPr>
          </a:p>
          <a:p>
            <a:pPr algn="just">
              <a:lnSpc>
                <a:spcPct val="115000"/>
              </a:lnSpc>
              <a:spcAft>
                <a:spcPts val="0"/>
              </a:spcAft>
            </a:pPr>
            <a:r>
              <a:rPr lang="ru-RU" dirty="0">
                <a:latin typeface="Times New Roman"/>
                <a:ea typeface="Times New Roman"/>
                <a:cs typeface="Times New Roman"/>
              </a:rPr>
              <a:t> </a:t>
            </a:r>
            <a:r>
              <a:rPr lang="ru-RU" sz="1600" dirty="0">
                <a:latin typeface="Times New Roman"/>
                <a:ea typeface="Times New Roman"/>
                <a:cs typeface="Times New Roman"/>
              </a:rPr>
              <a:t>Ходьба в колонне по одному; ходьба и бег в умеренном темпе между стульчиками (по количеству детей), поставленными в шахматном порядке . воспитатель задает темп ходьбы и бега с помощью бубна. Упражнения в ходьбе и беге чередуются. </a:t>
            </a:r>
            <a:endParaRPr lang="ru-RU" sz="1600" dirty="0">
              <a:latin typeface="Calibri"/>
              <a:ea typeface="Times New Roman"/>
              <a:cs typeface="Times New Roman"/>
            </a:endParaRPr>
          </a:p>
          <a:p>
            <a:pPr algn="just">
              <a:lnSpc>
                <a:spcPct val="115000"/>
              </a:lnSpc>
              <a:spcAft>
                <a:spcPts val="0"/>
              </a:spcAft>
            </a:pPr>
            <a:r>
              <a:rPr lang="ru-RU" sz="1600" b="1" dirty="0">
                <a:latin typeface="Times New Roman"/>
                <a:ea typeface="Times New Roman"/>
                <a:cs typeface="Times New Roman"/>
              </a:rPr>
              <a:t>ОРУ на стульчиках</a:t>
            </a:r>
            <a:endParaRPr lang="ru-RU" sz="1600" dirty="0">
              <a:latin typeface="Calibri"/>
              <a:ea typeface="Times New Roman"/>
              <a:cs typeface="Times New Roman"/>
            </a:endParaRPr>
          </a:p>
          <a:p>
            <a:pPr marL="342900" lvl="0" indent="-342900" algn="just">
              <a:lnSpc>
                <a:spcPct val="115000"/>
              </a:lnSpc>
              <a:spcAft>
                <a:spcPts val="0"/>
              </a:spcAft>
              <a:buFont typeface="+mj-lt"/>
              <a:buAutoNum type="arabicPeriod"/>
            </a:pPr>
            <a:r>
              <a:rPr lang="ru-RU" sz="1600" dirty="0" err="1">
                <a:latin typeface="Times New Roman"/>
                <a:ea typeface="Times New Roman"/>
                <a:cs typeface="Times New Roman"/>
              </a:rPr>
              <a:t>И.п</a:t>
            </a:r>
            <a:r>
              <a:rPr lang="ru-RU" sz="1600" dirty="0">
                <a:latin typeface="Times New Roman"/>
                <a:ea typeface="Times New Roman"/>
                <a:cs typeface="Times New Roman"/>
              </a:rPr>
              <a:t>. – сидя на стульчике, ноги расставлены, руки на пояс. Руки в стороны, за голову, в стороны, вернуться в  </a:t>
            </a:r>
            <a:r>
              <a:rPr lang="ru-RU" sz="1600" dirty="0" err="1">
                <a:latin typeface="Times New Roman"/>
                <a:ea typeface="Times New Roman"/>
                <a:cs typeface="Times New Roman"/>
              </a:rPr>
              <a:t>и.п</a:t>
            </a:r>
            <a:r>
              <a:rPr lang="ru-RU" sz="1600" dirty="0">
                <a:latin typeface="Times New Roman"/>
                <a:ea typeface="Times New Roman"/>
                <a:cs typeface="Times New Roman"/>
              </a:rPr>
              <a:t>. (4-5 раз).</a:t>
            </a:r>
            <a:endParaRPr lang="ru-RU" sz="1600" dirty="0">
              <a:latin typeface="Calibri"/>
              <a:ea typeface="Times New Roman"/>
              <a:cs typeface="Times New Roman"/>
            </a:endParaRPr>
          </a:p>
          <a:p>
            <a:pPr marL="342900" lvl="0" indent="-342900" algn="just">
              <a:lnSpc>
                <a:spcPct val="115000"/>
              </a:lnSpc>
              <a:spcAft>
                <a:spcPts val="0"/>
              </a:spcAft>
              <a:buFont typeface="+mj-lt"/>
              <a:buAutoNum type="arabicPeriod"/>
            </a:pPr>
            <a:r>
              <a:rPr lang="ru-RU" sz="1600" dirty="0" err="1">
                <a:latin typeface="Times New Roman"/>
                <a:ea typeface="Times New Roman"/>
                <a:cs typeface="Times New Roman"/>
              </a:rPr>
              <a:t>И.п</a:t>
            </a:r>
            <a:r>
              <a:rPr lang="ru-RU" sz="1600" dirty="0">
                <a:latin typeface="Times New Roman"/>
                <a:ea typeface="Times New Roman"/>
                <a:cs typeface="Times New Roman"/>
              </a:rPr>
              <a:t>. – сидя на стульчике, ноги расставлены, руки на пояс. Руки в стороны; наклониться вправо (влево), коснуться пальцами правой (левой) руки пола. Выпрямиться, руки в стороны вернуться в </a:t>
            </a:r>
            <a:r>
              <a:rPr lang="ru-RU" sz="1600" dirty="0" err="1">
                <a:latin typeface="Times New Roman"/>
                <a:ea typeface="Times New Roman"/>
                <a:cs typeface="Times New Roman"/>
              </a:rPr>
              <a:t>и.п</a:t>
            </a:r>
            <a:r>
              <a:rPr lang="ru-RU" sz="1600" dirty="0">
                <a:latin typeface="Times New Roman"/>
                <a:ea typeface="Times New Roman"/>
                <a:cs typeface="Times New Roman"/>
              </a:rPr>
              <a:t>. (по 3 раза).</a:t>
            </a:r>
            <a:endParaRPr lang="ru-RU" sz="1600" dirty="0">
              <a:latin typeface="Calibri"/>
              <a:ea typeface="Times New Roman"/>
              <a:cs typeface="Times New Roman"/>
            </a:endParaRPr>
          </a:p>
          <a:p>
            <a:pPr marL="342900" lvl="0" indent="-342900" algn="just">
              <a:lnSpc>
                <a:spcPct val="115000"/>
              </a:lnSpc>
              <a:spcAft>
                <a:spcPts val="0"/>
              </a:spcAft>
              <a:buFont typeface="+mj-lt"/>
              <a:buAutoNum type="arabicPeriod"/>
            </a:pPr>
            <a:r>
              <a:rPr lang="ru-RU" sz="1600" dirty="0" err="1">
                <a:latin typeface="Times New Roman"/>
                <a:ea typeface="Times New Roman"/>
                <a:cs typeface="Times New Roman"/>
              </a:rPr>
              <a:t>И.п</a:t>
            </a:r>
            <a:r>
              <a:rPr lang="ru-RU" sz="1600" dirty="0">
                <a:latin typeface="Times New Roman"/>
                <a:ea typeface="Times New Roman"/>
                <a:cs typeface="Times New Roman"/>
              </a:rPr>
              <a:t>. – сидя на стульчике, ноги вместе, руки в упоре на края сиденья. Поднять прямые ноги; опустить, вернуться в </a:t>
            </a:r>
            <a:r>
              <a:rPr lang="ru-RU" sz="1600" dirty="0" err="1">
                <a:latin typeface="Times New Roman"/>
                <a:ea typeface="Times New Roman"/>
                <a:cs typeface="Times New Roman"/>
              </a:rPr>
              <a:t>и.п</a:t>
            </a:r>
            <a:r>
              <a:rPr lang="ru-RU" sz="1600" dirty="0">
                <a:latin typeface="Times New Roman"/>
                <a:ea typeface="Times New Roman"/>
                <a:cs typeface="Times New Roman"/>
              </a:rPr>
              <a:t>. (5 раз).</a:t>
            </a:r>
            <a:endParaRPr lang="ru-RU" sz="1600" dirty="0">
              <a:latin typeface="Calibri"/>
              <a:ea typeface="Times New Roman"/>
              <a:cs typeface="Times New Roman"/>
            </a:endParaRPr>
          </a:p>
          <a:p>
            <a:pPr marL="342900" lvl="0" indent="-342900" algn="just">
              <a:lnSpc>
                <a:spcPct val="115000"/>
              </a:lnSpc>
              <a:spcAft>
                <a:spcPts val="0"/>
              </a:spcAft>
              <a:buFont typeface="+mj-lt"/>
              <a:buAutoNum type="arabicPeriod"/>
            </a:pPr>
            <a:r>
              <a:rPr lang="ru-RU" sz="1600" dirty="0" err="1">
                <a:latin typeface="Times New Roman"/>
                <a:ea typeface="Times New Roman"/>
                <a:cs typeface="Times New Roman"/>
              </a:rPr>
              <a:t>И.п</a:t>
            </a:r>
            <a:r>
              <a:rPr lang="ru-RU" sz="1600" dirty="0">
                <a:latin typeface="Times New Roman"/>
                <a:ea typeface="Times New Roman"/>
                <a:cs typeface="Times New Roman"/>
              </a:rPr>
              <a:t>. – стоя за стульчиком, ноги слегка расставлены, руками держатся за спинку стула. Медленно присесть, опираясь руками о спинку стульчика, приседая развести колени в стороны. Вернуться в </a:t>
            </a:r>
            <a:r>
              <a:rPr lang="ru-RU" sz="1600" dirty="0" err="1">
                <a:latin typeface="Times New Roman"/>
                <a:ea typeface="Times New Roman"/>
                <a:cs typeface="Times New Roman"/>
              </a:rPr>
              <a:t>и.п</a:t>
            </a:r>
            <a:r>
              <a:rPr lang="ru-RU" sz="1600" dirty="0">
                <a:latin typeface="Times New Roman"/>
                <a:ea typeface="Times New Roman"/>
                <a:cs typeface="Times New Roman"/>
              </a:rPr>
              <a:t>. (5-6 раз)</a:t>
            </a:r>
            <a:endParaRPr lang="ru-RU" sz="1600" dirty="0">
              <a:latin typeface="Calibri"/>
              <a:ea typeface="Times New Roman"/>
              <a:cs typeface="Times New Roman"/>
            </a:endParaRPr>
          </a:p>
          <a:p>
            <a:pPr marL="342900" lvl="0" indent="-342900" algn="just">
              <a:lnSpc>
                <a:spcPct val="115000"/>
              </a:lnSpc>
              <a:spcAft>
                <a:spcPts val="0"/>
              </a:spcAft>
              <a:buFont typeface="+mj-lt"/>
              <a:buAutoNum type="arabicPeriod"/>
            </a:pPr>
            <a:r>
              <a:rPr lang="ru-RU" sz="1600" dirty="0" err="1">
                <a:latin typeface="Times New Roman"/>
                <a:ea typeface="Times New Roman"/>
                <a:cs typeface="Times New Roman"/>
              </a:rPr>
              <a:t>И.п</a:t>
            </a:r>
            <a:r>
              <a:rPr lang="ru-RU" sz="1600" dirty="0">
                <a:latin typeface="Times New Roman"/>
                <a:ea typeface="Times New Roman"/>
                <a:cs typeface="Times New Roman"/>
              </a:rPr>
              <a:t>. – стоя за стульчиками, руки произвольно. Прыжки вокруг стульчика в обе стороны (по 3-4 раза).</a:t>
            </a:r>
            <a:endParaRPr lang="ru-RU" sz="1600" dirty="0">
              <a:latin typeface="Calibri"/>
              <a:ea typeface="Times New Roman"/>
              <a:cs typeface="Times New Roman"/>
            </a:endParaRPr>
          </a:p>
          <a:p>
            <a:pPr marL="342900" lvl="0" indent="-342900" algn="just">
              <a:lnSpc>
                <a:spcPct val="115000"/>
              </a:lnSpc>
              <a:spcAft>
                <a:spcPts val="0"/>
              </a:spcAft>
              <a:buFont typeface="+mj-lt"/>
              <a:buAutoNum type="arabicPeriod"/>
            </a:pPr>
            <a:r>
              <a:rPr lang="ru-RU" sz="1600" dirty="0">
                <a:latin typeface="Times New Roman"/>
                <a:ea typeface="Times New Roman"/>
                <a:cs typeface="Times New Roman"/>
              </a:rPr>
              <a:t>Игровое задание «По местам!» по сигналу воспитателя дети бегают во всех направлениях. По сигналу «По местам!»  каждый играющий  занимает любой свободный стульчик. При повторении игрового задания один стульчик убегает. Тот кто не сумел занять место, проиграл. Проводится 2-3 раза.</a:t>
            </a:r>
            <a:endParaRPr lang="ru-RU" sz="1600" dirty="0">
              <a:latin typeface="Calibri"/>
              <a:ea typeface="Times New Roman"/>
              <a:cs typeface="Times New Roman"/>
            </a:endParaRPr>
          </a:p>
          <a:p>
            <a:r>
              <a:rPr lang="ru-RU" sz="1600" dirty="0">
                <a:latin typeface="Times New Roman"/>
                <a:ea typeface="Times New Roman"/>
              </a:rPr>
              <a:t>Ходьба в колонне по одному вокруг стульчиков</a:t>
            </a:r>
            <a:endParaRPr lang="ru-RU" sz="1600" dirty="0"/>
          </a:p>
        </p:txBody>
      </p:sp>
    </p:spTree>
    <p:extLst>
      <p:ext uri="{BB962C8B-B14F-4D97-AF65-F5344CB8AC3E}">
        <p14:creationId xmlns:p14="http://schemas.microsoft.com/office/powerpoint/2010/main" val="89960203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971600" y="0"/>
            <a:ext cx="7992888" cy="6777240"/>
          </a:xfrm>
          <a:prstGeom prst="rect">
            <a:avLst/>
          </a:prstGeom>
        </p:spPr>
        <p:txBody>
          <a:bodyPr wrap="square">
            <a:spAutoFit/>
          </a:bodyPr>
          <a:lstStyle/>
          <a:p>
            <a:pPr algn="ctr">
              <a:lnSpc>
                <a:spcPct val="115000"/>
              </a:lnSpc>
              <a:spcAft>
                <a:spcPts val="0"/>
              </a:spcAft>
            </a:pPr>
            <a:r>
              <a:rPr lang="ru-RU" sz="1600" b="1" dirty="0">
                <a:latin typeface="Times New Roman"/>
                <a:ea typeface="Times New Roman"/>
                <a:cs typeface="Times New Roman"/>
              </a:rPr>
              <a:t>Комплекс утренней гимнастики №7</a:t>
            </a:r>
            <a:endParaRPr lang="ru-RU" sz="1600" dirty="0">
              <a:latin typeface="Calibri"/>
              <a:ea typeface="Times New Roman"/>
              <a:cs typeface="Times New Roman"/>
            </a:endParaRPr>
          </a:p>
          <a:p>
            <a:pPr algn="just">
              <a:lnSpc>
                <a:spcPct val="115000"/>
              </a:lnSpc>
              <a:spcAft>
                <a:spcPts val="0"/>
              </a:spcAft>
            </a:pPr>
            <a:r>
              <a:rPr lang="ru-RU" sz="1600" dirty="0">
                <a:latin typeface="Times New Roman"/>
                <a:ea typeface="Times New Roman"/>
                <a:cs typeface="Times New Roman"/>
              </a:rPr>
              <a:t>Ходьба в колонне по одному с остановкой по сигналу воспитателя, бег в колонне по одному.</a:t>
            </a:r>
            <a:endParaRPr lang="ru-RU" sz="1600" dirty="0">
              <a:latin typeface="Calibri"/>
              <a:ea typeface="Times New Roman"/>
              <a:cs typeface="Times New Roman"/>
            </a:endParaRPr>
          </a:p>
          <a:p>
            <a:pPr algn="just">
              <a:lnSpc>
                <a:spcPct val="115000"/>
              </a:lnSpc>
              <a:spcAft>
                <a:spcPts val="0"/>
              </a:spcAft>
            </a:pPr>
            <a:r>
              <a:rPr lang="ru-RU" sz="1600" b="1" dirty="0">
                <a:latin typeface="Times New Roman"/>
                <a:ea typeface="Times New Roman"/>
                <a:cs typeface="Times New Roman"/>
              </a:rPr>
              <a:t>ОРУ</a:t>
            </a:r>
            <a:r>
              <a:rPr lang="ru-RU" sz="1600" dirty="0">
                <a:latin typeface="Times New Roman"/>
                <a:ea typeface="Times New Roman"/>
                <a:cs typeface="Times New Roman"/>
              </a:rPr>
              <a:t>.</a:t>
            </a:r>
            <a:endParaRPr lang="ru-RU" sz="1600" dirty="0">
              <a:latin typeface="Calibri"/>
              <a:ea typeface="Times New Roman"/>
              <a:cs typeface="Times New Roman"/>
            </a:endParaRPr>
          </a:p>
          <a:p>
            <a:pPr marL="342900" lvl="0" indent="-342900" algn="just">
              <a:lnSpc>
                <a:spcPct val="115000"/>
              </a:lnSpc>
              <a:spcAft>
                <a:spcPts val="0"/>
              </a:spcAft>
              <a:buFont typeface="+mj-lt"/>
              <a:buAutoNum type="arabicPeriod"/>
            </a:pPr>
            <a:r>
              <a:rPr lang="ru-RU" sz="1600" dirty="0" err="1">
                <a:latin typeface="Times New Roman"/>
                <a:ea typeface="Times New Roman"/>
                <a:cs typeface="Times New Roman"/>
              </a:rPr>
              <a:t>И.п</a:t>
            </a:r>
            <a:r>
              <a:rPr lang="ru-RU" sz="1600" dirty="0">
                <a:latin typeface="Times New Roman"/>
                <a:ea typeface="Times New Roman"/>
                <a:cs typeface="Times New Roman"/>
              </a:rPr>
              <a:t>. – ноги на ширине  ступни, руки вдоль туловища. Поднять руки в стороны, сжать кисти в кулак. Вернуться в </a:t>
            </a:r>
            <a:r>
              <a:rPr lang="ru-RU" sz="1600" dirty="0" err="1">
                <a:latin typeface="Times New Roman"/>
                <a:ea typeface="Times New Roman"/>
                <a:cs typeface="Times New Roman"/>
              </a:rPr>
              <a:t>и.п</a:t>
            </a:r>
            <a:r>
              <a:rPr lang="ru-RU" sz="1600" dirty="0">
                <a:latin typeface="Times New Roman"/>
                <a:ea typeface="Times New Roman"/>
                <a:cs typeface="Times New Roman"/>
              </a:rPr>
              <a:t>. (5-6 раз).</a:t>
            </a:r>
            <a:endParaRPr lang="ru-RU" sz="1600" dirty="0">
              <a:latin typeface="Calibri"/>
              <a:ea typeface="Times New Roman"/>
              <a:cs typeface="Times New Roman"/>
            </a:endParaRPr>
          </a:p>
          <a:p>
            <a:pPr marL="342900" lvl="0" indent="-342900" algn="just">
              <a:lnSpc>
                <a:spcPct val="115000"/>
              </a:lnSpc>
              <a:spcAft>
                <a:spcPts val="0"/>
              </a:spcAft>
              <a:buFont typeface="+mj-lt"/>
              <a:buAutoNum type="arabicPeriod"/>
            </a:pPr>
            <a:r>
              <a:rPr lang="ru-RU" sz="1600" dirty="0" err="1">
                <a:latin typeface="Times New Roman"/>
                <a:ea typeface="Times New Roman"/>
                <a:cs typeface="Times New Roman"/>
              </a:rPr>
              <a:t>И.п</a:t>
            </a:r>
            <a:r>
              <a:rPr lang="ru-RU" sz="1600" dirty="0">
                <a:latin typeface="Times New Roman"/>
                <a:ea typeface="Times New Roman"/>
                <a:cs typeface="Times New Roman"/>
              </a:rPr>
              <a:t>. – ноги слегка расставлены, руки за спину. Присесть, руки вынести вперед, сжав кисти в кулак. Встать, вернуться в </a:t>
            </a:r>
            <a:r>
              <a:rPr lang="ru-RU" sz="1600" dirty="0" err="1">
                <a:latin typeface="Times New Roman"/>
                <a:ea typeface="Times New Roman"/>
                <a:cs typeface="Times New Roman"/>
              </a:rPr>
              <a:t>и.п</a:t>
            </a:r>
            <a:r>
              <a:rPr lang="ru-RU" sz="1600" dirty="0">
                <a:latin typeface="Times New Roman"/>
                <a:ea typeface="Times New Roman"/>
                <a:cs typeface="Times New Roman"/>
              </a:rPr>
              <a:t>. (5-6 раз).</a:t>
            </a:r>
            <a:endParaRPr lang="ru-RU" sz="1600" dirty="0">
              <a:latin typeface="Calibri"/>
              <a:ea typeface="Times New Roman"/>
              <a:cs typeface="Times New Roman"/>
            </a:endParaRPr>
          </a:p>
          <a:p>
            <a:pPr marL="342900" lvl="0" indent="-342900" algn="just">
              <a:lnSpc>
                <a:spcPct val="115000"/>
              </a:lnSpc>
              <a:spcAft>
                <a:spcPts val="0"/>
              </a:spcAft>
              <a:buFont typeface="+mj-lt"/>
              <a:buAutoNum type="arabicPeriod"/>
            </a:pPr>
            <a:r>
              <a:rPr lang="ru-RU" sz="1600" dirty="0" err="1">
                <a:latin typeface="Times New Roman"/>
                <a:ea typeface="Times New Roman"/>
                <a:cs typeface="Times New Roman"/>
              </a:rPr>
              <a:t>И.п</a:t>
            </a:r>
            <a:r>
              <a:rPr lang="ru-RU" sz="1600" dirty="0">
                <a:latin typeface="Times New Roman"/>
                <a:ea typeface="Times New Roman"/>
                <a:cs typeface="Times New Roman"/>
              </a:rPr>
              <a:t>. – ноги на ширине плеч, руки вдоль туловища. Руки за голову, наклон вправо (влево) (по 3 раза).</a:t>
            </a:r>
            <a:endParaRPr lang="ru-RU" sz="1600" dirty="0">
              <a:latin typeface="Calibri"/>
              <a:ea typeface="Times New Roman"/>
              <a:cs typeface="Times New Roman"/>
            </a:endParaRPr>
          </a:p>
          <a:p>
            <a:pPr marL="342900" lvl="0" indent="-342900" algn="just">
              <a:lnSpc>
                <a:spcPct val="115000"/>
              </a:lnSpc>
              <a:spcAft>
                <a:spcPts val="0"/>
              </a:spcAft>
              <a:buFont typeface="+mj-lt"/>
              <a:buAutoNum type="arabicPeriod"/>
            </a:pPr>
            <a:r>
              <a:rPr lang="ru-RU" sz="1600" dirty="0" err="1">
                <a:latin typeface="Times New Roman"/>
                <a:ea typeface="Times New Roman"/>
                <a:cs typeface="Times New Roman"/>
              </a:rPr>
              <a:t>И.п</a:t>
            </a:r>
            <a:r>
              <a:rPr lang="ru-RU" sz="1600" dirty="0">
                <a:latin typeface="Times New Roman"/>
                <a:ea typeface="Times New Roman"/>
                <a:cs typeface="Times New Roman"/>
              </a:rPr>
              <a:t>. – сидя, ноги прямые вместе, руки сзади в упоре. Поднять ноги вперед-вверх, согнуть в коленях, выпрямить, вернуться в </a:t>
            </a:r>
            <a:r>
              <a:rPr lang="ru-RU" sz="1600" dirty="0" err="1">
                <a:latin typeface="Times New Roman"/>
                <a:ea typeface="Times New Roman"/>
                <a:cs typeface="Times New Roman"/>
              </a:rPr>
              <a:t>и.п</a:t>
            </a:r>
            <a:r>
              <a:rPr lang="ru-RU" sz="1600" dirty="0">
                <a:latin typeface="Times New Roman"/>
                <a:ea typeface="Times New Roman"/>
                <a:cs typeface="Times New Roman"/>
              </a:rPr>
              <a:t>. (4-5 раз)</a:t>
            </a:r>
            <a:endParaRPr lang="ru-RU" sz="1600" dirty="0">
              <a:latin typeface="Calibri"/>
              <a:ea typeface="Times New Roman"/>
              <a:cs typeface="Times New Roman"/>
            </a:endParaRPr>
          </a:p>
          <a:p>
            <a:pPr marL="342900" lvl="0" indent="-342900" algn="just">
              <a:lnSpc>
                <a:spcPct val="115000"/>
              </a:lnSpc>
              <a:spcAft>
                <a:spcPts val="0"/>
              </a:spcAft>
              <a:buFont typeface="+mj-lt"/>
              <a:buAutoNum type="arabicPeriod"/>
            </a:pPr>
            <a:r>
              <a:rPr lang="ru-RU" sz="1600" dirty="0" err="1">
                <a:latin typeface="Times New Roman"/>
                <a:ea typeface="Times New Roman"/>
                <a:cs typeface="Times New Roman"/>
              </a:rPr>
              <a:t>И.п</a:t>
            </a:r>
            <a:r>
              <a:rPr lang="ru-RU" sz="1600" dirty="0">
                <a:latin typeface="Times New Roman"/>
                <a:ea typeface="Times New Roman"/>
                <a:cs typeface="Times New Roman"/>
              </a:rPr>
              <a:t>. – лежа на спине, ноги прямые, руки вдоль туловища. Согнуть ноги в коленях, обхватив руками. Выпрямиться. Вернуться в </a:t>
            </a:r>
            <a:r>
              <a:rPr lang="ru-RU" sz="1600" dirty="0" err="1">
                <a:latin typeface="Times New Roman"/>
                <a:ea typeface="Times New Roman"/>
                <a:cs typeface="Times New Roman"/>
              </a:rPr>
              <a:t>и.п</a:t>
            </a:r>
            <a:r>
              <a:rPr lang="ru-RU" sz="1600" dirty="0">
                <a:latin typeface="Times New Roman"/>
                <a:ea typeface="Times New Roman"/>
                <a:cs typeface="Times New Roman"/>
              </a:rPr>
              <a:t>. (5-6 раз).</a:t>
            </a:r>
            <a:endParaRPr lang="ru-RU" sz="1600" dirty="0">
              <a:latin typeface="Calibri"/>
              <a:ea typeface="Times New Roman"/>
              <a:cs typeface="Times New Roman"/>
            </a:endParaRPr>
          </a:p>
          <a:p>
            <a:pPr marL="342900" lvl="0" indent="-342900" algn="just">
              <a:lnSpc>
                <a:spcPct val="115000"/>
              </a:lnSpc>
              <a:spcAft>
                <a:spcPts val="0"/>
              </a:spcAft>
              <a:buFont typeface="+mj-lt"/>
              <a:buAutoNum type="arabicPeriod"/>
            </a:pPr>
            <a:r>
              <a:rPr lang="ru-RU" sz="1600" dirty="0">
                <a:latin typeface="Times New Roman"/>
                <a:ea typeface="Times New Roman"/>
                <a:cs typeface="Times New Roman"/>
              </a:rPr>
              <a:t>Игра «Лягушки - </a:t>
            </a:r>
            <a:r>
              <a:rPr lang="ru-RU" sz="1600" dirty="0" err="1">
                <a:latin typeface="Times New Roman"/>
                <a:ea typeface="Times New Roman"/>
                <a:cs typeface="Times New Roman"/>
              </a:rPr>
              <a:t>попрыгушки</a:t>
            </a:r>
            <a:r>
              <a:rPr lang="ru-RU" sz="1600" dirty="0">
                <a:latin typeface="Times New Roman"/>
                <a:ea typeface="Times New Roman"/>
                <a:cs typeface="Times New Roman"/>
              </a:rPr>
              <a:t>». Вдоль зала положен шнур – «разделительная полоса». Дети – «лягушки» становятся в шеренги на исходную линию (расстояние 1 метр). Воспитатель произносит текст: </a:t>
            </a:r>
            <a:endParaRPr lang="ru-RU" sz="1600" dirty="0">
              <a:latin typeface="Calibri"/>
              <a:ea typeface="Times New Roman"/>
              <a:cs typeface="Times New Roman"/>
            </a:endParaRPr>
          </a:p>
          <a:p>
            <a:pPr marL="457200" algn="just">
              <a:lnSpc>
                <a:spcPct val="115000"/>
              </a:lnSpc>
              <a:spcAft>
                <a:spcPts val="0"/>
              </a:spcAft>
            </a:pPr>
            <a:r>
              <a:rPr lang="ru-RU" sz="1600" dirty="0">
                <a:latin typeface="Times New Roman"/>
                <a:ea typeface="Times New Roman"/>
                <a:cs typeface="Times New Roman"/>
              </a:rPr>
              <a:t>Вот лягушки скачут по дорожке,</a:t>
            </a:r>
            <a:endParaRPr lang="ru-RU" sz="1600" dirty="0">
              <a:latin typeface="Calibri"/>
              <a:ea typeface="Times New Roman"/>
              <a:cs typeface="Times New Roman"/>
            </a:endParaRPr>
          </a:p>
          <a:p>
            <a:pPr marL="457200" algn="just">
              <a:lnSpc>
                <a:spcPct val="115000"/>
              </a:lnSpc>
              <a:spcAft>
                <a:spcPts val="0"/>
              </a:spcAft>
            </a:pPr>
            <a:r>
              <a:rPr lang="ru-RU" sz="1600" dirty="0">
                <a:latin typeface="Times New Roman"/>
                <a:ea typeface="Times New Roman"/>
                <a:cs typeface="Times New Roman"/>
              </a:rPr>
              <a:t>Вытянувши ножки,</a:t>
            </a:r>
            <a:endParaRPr lang="ru-RU" sz="1600" dirty="0">
              <a:latin typeface="Calibri"/>
              <a:ea typeface="Times New Roman"/>
              <a:cs typeface="Times New Roman"/>
            </a:endParaRPr>
          </a:p>
          <a:p>
            <a:pPr marL="457200" algn="just">
              <a:lnSpc>
                <a:spcPct val="115000"/>
              </a:lnSpc>
              <a:spcAft>
                <a:spcPts val="0"/>
              </a:spcAft>
            </a:pPr>
            <a:r>
              <a:rPr lang="ru-RU" sz="1600" dirty="0">
                <a:latin typeface="Times New Roman"/>
                <a:ea typeface="Times New Roman"/>
                <a:cs typeface="Times New Roman"/>
              </a:rPr>
              <a:t>Ква-ква, ква-ква-</a:t>
            </a:r>
            <a:r>
              <a:rPr lang="ru-RU" sz="1600" dirty="0" err="1">
                <a:latin typeface="Times New Roman"/>
                <a:ea typeface="Times New Roman"/>
                <a:cs typeface="Times New Roman"/>
              </a:rPr>
              <a:t>ква</a:t>
            </a:r>
            <a:r>
              <a:rPr lang="ru-RU" sz="1600" dirty="0">
                <a:latin typeface="Times New Roman"/>
                <a:ea typeface="Times New Roman"/>
                <a:cs typeface="Times New Roman"/>
              </a:rPr>
              <a:t>, скачут по дорожке,</a:t>
            </a:r>
            <a:endParaRPr lang="ru-RU" sz="1600" dirty="0">
              <a:latin typeface="Calibri"/>
              <a:ea typeface="Times New Roman"/>
              <a:cs typeface="Times New Roman"/>
            </a:endParaRPr>
          </a:p>
          <a:p>
            <a:pPr marL="457200" algn="just">
              <a:lnSpc>
                <a:spcPct val="115000"/>
              </a:lnSpc>
              <a:spcAft>
                <a:spcPts val="0"/>
              </a:spcAft>
            </a:pPr>
            <a:r>
              <a:rPr lang="ru-RU" sz="1600" dirty="0">
                <a:latin typeface="Times New Roman"/>
                <a:ea typeface="Times New Roman"/>
                <a:cs typeface="Times New Roman"/>
              </a:rPr>
              <a:t>Вытянувши ножки.</a:t>
            </a:r>
            <a:endParaRPr lang="ru-RU" sz="1600" dirty="0">
              <a:latin typeface="Calibri"/>
              <a:ea typeface="Times New Roman"/>
              <a:cs typeface="Times New Roman"/>
            </a:endParaRPr>
          </a:p>
          <a:p>
            <a:r>
              <a:rPr lang="ru-RU" sz="1600" dirty="0">
                <a:latin typeface="Times New Roman"/>
                <a:ea typeface="Times New Roman"/>
              </a:rPr>
              <a:t>В соответствии с ритмом стихотворения дети выполняют прыжки на двух ногах, продвигаясь вперед к противоположной стороне зала. Достигнув стены, поворачиваются кругом. После некоторой паузы игровое задание повторяется</a:t>
            </a:r>
            <a:endParaRPr lang="ru-RU" sz="1600" dirty="0"/>
          </a:p>
        </p:txBody>
      </p:sp>
    </p:spTree>
    <p:extLst>
      <p:ext uri="{BB962C8B-B14F-4D97-AF65-F5344CB8AC3E}">
        <p14:creationId xmlns:p14="http://schemas.microsoft.com/office/powerpoint/2010/main" val="56170372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044013" y="76143"/>
            <a:ext cx="8064896" cy="6781857"/>
          </a:xfrm>
          <a:prstGeom prst="rect">
            <a:avLst/>
          </a:prstGeom>
        </p:spPr>
        <p:txBody>
          <a:bodyPr wrap="square">
            <a:spAutoFit/>
          </a:bodyPr>
          <a:lstStyle/>
          <a:p>
            <a:pPr algn="ctr">
              <a:lnSpc>
                <a:spcPct val="115000"/>
              </a:lnSpc>
              <a:spcAft>
                <a:spcPts val="0"/>
              </a:spcAft>
            </a:pPr>
            <a:r>
              <a:rPr lang="ru-RU" b="1" dirty="0">
                <a:latin typeface="Times New Roman"/>
                <a:ea typeface="Times New Roman"/>
                <a:cs typeface="Times New Roman"/>
              </a:rPr>
              <a:t>Комплекс утренней гимнастики №8</a:t>
            </a:r>
            <a:endParaRPr lang="ru-RU" sz="1600" dirty="0">
              <a:latin typeface="Calibri"/>
              <a:ea typeface="Times New Roman"/>
              <a:cs typeface="Times New Roman"/>
            </a:endParaRPr>
          </a:p>
          <a:p>
            <a:pPr algn="just">
              <a:lnSpc>
                <a:spcPct val="115000"/>
              </a:lnSpc>
              <a:spcAft>
                <a:spcPts val="0"/>
              </a:spcAft>
            </a:pPr>
            <a:r>
              <a:rPr lang="ru-RU" dirty="0">
                <a:latin typeface="Times New Roman"/>
                <a:ea typeface="Times New Roman"/>
                <a:cs typeface="Times New Roman"/>
              </a:rPr>
              <a:t>Ходьба и бег между предметами (кубиками, кеглями, и т.д.) по команде воспитателя. Каждая подгруппа выполняет упражнение на своей части зала, отделенного от другой шнуром.</a:t>
            </a:r>
            <a:endParaRPr lang="ru-RU" sz="1600" dirty="0">
              <a:latin typeface="Calibri"/>
              <a:ea typeface="Times New Roman"/>
              <a:cs typeface="Times New Roman"/>
            </a:endParaRPr>
          </a:p>
          <a:p>
            <a:pPr algn="just">
              <a:lnSpc>
                <a:spcPct val="115000"/>
              </a:lnSpc>
              <a:spcAft>
                <a:spcPts val="0"/>
              </a:spcAft>
            </a:pPr>
            <a:r>
              <a:rPr lang="ru-RU" b="1" dirty="0">
                <a:latin typeface="Times New Roman"/>
                <a:ea typeface="Times New Roman"/>
                <a:cs typeface="Times New Roman"/>
              </a:rPr>
              <a:t>ОРУ с мячом.</a:t>
            </a:r>
            <a:endParaRPr lang="ru-RU" sz="1600" dirty="0">
              <a:latin typeface="Calibri"/>
              <a:ea typeface="Times New Roman"/>
              <a:cs typeface="Times New Roman"/>
            </a:endParaRPr>
          </a:p>
          <a:p>
            <a:pPr marL="342900" lvl="0" indent="-342900" algn="just">
              <a:lnSpc>
                <a:spcPct val="115000"/>
              </a:lnSpc>
              <a:spcAft>
                <a:spcPts val="0"/>
              </a:spcAft>
              <a:buFont typeface="+mj-lt"/>
              <a:buAutoNum type="arabicPeriod"/>
            </a:pPr>
            <a:r>
              <a:rPr lang="ru-RU" dirty="0" err="1">
                <a:latin typeface="Times New Roman"/>
                <a:ea typeface="Times New Roman"/>
                <a:cs typeface="Times New Roman"/>
              </a:rPr>
              <a:t>И.п</a:t>
            </a:r>
            <a:r>
              <a:rPr lang="ru-RU" dirty="0">
                <a:latin typeface="Times New Roman"/>
                <a:ea typeface="Times New Roman"/>
                <a:cs typeface="Times New Roman"/>
              </a:rPr>
              <a:t>. – ноги на ширине плеч, мяч в согнутых руках у груди. Выпрямляя руки, поднять мяч вверх потянуться, подняться на носки. Опустить мяч, вернуться в </a:t>
            </a:r>
            <a:r>
              <a:rPr lang="ru-RU" dirty="0" err="1">
                <a:latin typeface="Times New Roman"/>
                <a:ea typeface="Times New Roman"/>
                <a:cs typeface="Times New Roman"/>
              </a:rPr>
              <a:t>и.п</a:t>
            </a:r>
            <a:r>
              <a:rPr lang="ru-RU" dirty="0">
                <a:latin typeface="Times New Roman"/>
                <a:ea typeface="Times New Roman"/>
                <a:cs typeface="Times New Roman"/>
              </a:rPr>
              <a:t>.(5-6 раз).</a:t>
            </a:r>
            <a:endParaRPr lang="ru-RU" sz="1600" dirty="0">
              <a:latin typeface="Calibri"/>
              <a:ea typeface="Times New Roman"/>
              <a:cs typeface="Times New Roman"/>
            </a:endParaRPr>
          </a:p>
          <a:p>
            <a:pPr marL="342900" lvl="0" indent="-342900" algn="just">
              <a:lnSpc>
                <a:spcPct val="115000"/>
              </a:lnSpc>
              <a:spcAft>
                <a:spcPts val="0"/>
              </a:spcAft>
              <a:buFont typeface="+mj-lt"/>
              <a:buAutoNum type="arabicPeriod"/>
            </a:pPr>
            <a:r>
              <a:rPr lang="ru-RU" dirty="0" err="1">
                <a:latin typeface="Times New Roman"/>
                <a:ea typeface="Times New Roman"/>
                <a:cs typeface="Times New Roman"/>
              </a:rPr>
              <a:t>И.п</a:t>
            </a:r>
            <a:r>
              <a:rPr lang="ru-RU" dirty="0">
                <a:latin typeface="Times New Roman"/>
                <a:ea typeface="Times New Roman"/>
                <a:cs typeface="Times New Roman"/>
              </a:rPr>
              <a:t>. – то же. Поднять мяч вверх, наклониться к правой ноге, коснуться пола между правой и левой ногой, наклониться к левой ноге. Вернуться в </a:t>
            </a:r>
            <a:r>
              <a:rPr lang="ru-RU" dirty="0" err="1">
                <a:latin typeface="Times New Roman"/>
                <a:ea typeface="Times New Roman"/>
                <a:cs typeface="Times New Roman"/>
              </a:rPr>
              <a:t>и.п</a:t>
            </a:r>
            <a:r>
              <a:rPr lang="ru-RU" dirty="0">
                <a:latin typeface="Times New Roman"/>
                <a:ea typeface="Times New Roman"/>
                <a:cs typeface="Times New Roman"/>
              </a:rPr>
              <a:t>. (5-6 раз).</a:t>
            </a:r>
            <a:endParaRPr lang="ru-RU" sz="1600" dirty="0">
              <a:latin typeface="Calibri"/>
              <a:ea typeface="Times New Roman"/>
              <a:cs typeface="Times New Roman"/>
            </a:endParaRPr>
          </a:p>
          <a:p>
            <a:pPr marL="342900" lvl="0" indent="-342900" algn="just">
              <a:lnSpc>
                <a:spcPct val="115000"/>
              </a:lnSpc>
              <a:spcAft>
                <a:spcPts val="0"/>
              </a:spcAft>
              <a:buFont typeface="+mj-lt"/>
              <a:buAutoNum type="arabicPeriod"/>
            </a:pPr>
            <a:r>
              <a:rPr lang="ru-RU" dirty="0" err="1">
                <a:latin typeface="Times New Roman"/>
                <a:ea typeface="Times New Roman"/>
                <a:cs typeface="Times New Roman"/>
              </a:rPr>
              <a:t>И.п</a:t>
            </a:r>
            <a:r>
              <a:rPr lang="ru-RU" dirty="0">
                <a:latin typeface="Times New Roman"/>
                <a:ea typeface="Times New Roman"/>
                <a:cs typeface="Times New Roman"/>
              </a:rPr>
              <a:t>. – сидя на коленях, мяч перед собой. Прокатить мяч вокруг туловища вправо, перебирая руками; то же влево (по 2-3 раза). Каждая подгруппа выполняет упражнение в своем темпе.</a:t>
            </a:r>
            <a:endParaRPr lang="ru-RU" sz="1600" dirty="0">
              <a:latin typeface="Calibri"/>
              <a:ea typeface="Times New Roman"/>
              <a:cs typeface="Times New Roman"/>
            </a:endParaRPr>
          </a:p>
          <a:p>
            <a:pPr marL="342900" lvl="0" indent="-342900" algn="just">
              <a:lnSpc>
                <a:spcPct val="115000"/>
              </a:lnSpc>
              <a:spcAft>
                <a:spcPts val="0"/>
              </a:spcAft>
              <a:buFont typeface="+mj-lt"/>
              <a:buAutoNum type="arabicPeriod"/>
            </a:pPr>
            <a:r>
              <a:rPr lang="ru-RU" dirty="0" err="1">
                <a:latin typeface="Times New Roman"/>
                <a:ea typeface="Times New Roman"/>
                <a:cs typeface="Times New Roman"/>
              </a:rPr>
              <a:t>И.п</a:t>
            </a:r>
            <a:r>
              <a:rPr lang="ru-RU" dirty="0">
                <a:latin typeface="Times New Roman"/>
                <a:ea typeface="Times New Roman"/>
                <a:cs typeface="Times New Roman"/>
              </a:rPr>
              <a:t>. – лежа на спине, ноги прямые, мяч в обеих руках за головой . поднять вперед-вверх прямые ноги, коснуться мячом колен.; вернуться в </a:t>
            </a:r>
            <a:r>
              <a:rPr lang="ru-RU" dirty="0" err="1">
                <a:latin typeface="Times New Roman"/>
                <a:ea typeface="Times New Roman"/>
                <a:cs typeface="Times New Roman"/>
              </a:rPr>
              <a:t>и.п</a:t>
            </a:r>
            <a:r>
              <a:rPr lang="ru-RU" dirty="0">
                <a:latin typeface="Times New Roman"/>
                <a:ea typeface="Times New Roman"/>
                <a:cs typeface="Times New Roman"/>
              </a:rPr>
              <a:t>. (5-6 раз).</a:t>
            </a:r>
            <a:endParaRPr lang="ru-RU" sz="1600" dirty="0">
              <a:latin typeface="Calibri"/>
              <a:ea typeface="Times New Roman"/>
              <a:cs typeface="Times New Roman"/>
            </a:endParaRPr>
          </a:p>
          <a:p>
            <a:pPr marL="342900" lvl="0" indent="-342900" algn="just">
              <a:lnSpc>
                <a:spcPct val="115000"/>
              </a:lnSpc>
              <a:spcAft>
                <a:spcPts val="0"/>
              </a:spcAft>
              <a:buFont typeface="+mj-lt"/>
              <a:buAutoNum type="arabicPeriod"/>
            </a:pPr>
            <a:r>
              <a:rPr lang="ru-RU" dirty="0" err="1">
                <a:latin typeface="Times New Roman"/>
                <a:ea typeface="Times New Roman"/>
                <a:cs typeface="Times New Roman"/>
              </a:rPr>
              <a:t>И.п</a:t>
            </a:r>
            <a:r>
              <a:rPr lang="ru-RU" dirty="0">
                <a:latin typeface="Times New Roman"/>
                <a:ea typeface="Times New Roman"/>
                <a:cs typeface="Times New Roman"/>
              </a:rPr>
              <a:t>. – ноги на ширине ступни, мяч в согнутых руках у груди. Прыжки на двух на месте на счет 1-7, на счет 8 – прыжок вправо. Прыжки на счет 1-7 на месте, на счет 8 – вернуться в </a:t>
            </a:r>
            <a:r>
              <a:rPr lang="ru-RU" dirty="0" err="1">
                <a:latin typeface="Times New Roman"/>
                <a:ea typeface="Times New Roman"/>
                <a:cs typeface="Times New Roman"/>
              </a:rPr>
              <a:t>и.п</a:t>
            </a:r>
            <a:r>
              <a:rPr lang="ru-RU" dirty="0">
                <a:latin typeface="Times New Roman"/>
                <a:ea typeface="Times New Roman"/>
                <a:cs typeface="Times New Roman"/>
              </a:rPr>
              <a:t>. То же с прыжками влево  (по 2-3 раза).</a:t>
            </a:r>
            <a:endParaRPr lang="ru-RU" sz="1600" dirty="0">
              <a:latin typeface="Calibri"/>
              <a:ea typeface="Times New Roman"/>
              <a:cs typeface="Times New Roman"/>
            </a:endParaRPr>
          </a:p>
          <a:p>
            <a:pPr marL="342900" lvl="0" indent="-342900" algn="just">
              <a:lnSpc>
                <a:spcPct val="115000"/>
              </a:lnSpc>
              <a:spcAft>
                <a:spcPts val="0"/>
              </a:spcAft>
              <a:buFont typeface="+mj-lt"/>
              <a:buAutoNum type="arabicPeriod"/>
            </a:pPr>
            <a:r>
              <a:rPr lang="ru-RU" dirty="0">
                <a:latin typeface="Times New Roman"/>
                <a:ea typeface="Times New Roman"/>
                <a:cs typeface="Times New Roman"/>
              </a:rPr>
              <a:t>Ходьба в колонне по одному с мячом в руках. </a:t>
            </a:r>
            <a:endParaRPr lang="ru-RU" sz="1600" dirty="0">
              <a:effectLst/>
              <a:latin typeface="Calibri"/>
              <a:ea typeface="Times New Roman"/>
              <a:cs typeface="Times New Roman"/>
            </a:endParaRPr>
          </a:p>
        </p:txBody>
      </p:sp>
    </p:spTree>
    <p:extLst>
      <p:ext uri="{BB962C8B-B14F-4D97-AF65-F5344CB8AC3E}">
        <p14:creationId xmlns:p14="http://schemas.microsoft.com/office/powerpoint/2010/main" val="377732648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151112" y="0"/>
            <a:ext cx="7992888" cy="6020623"/>
          </a:xfrm>
          <a:prstGeom prst="rect">
            <a:avLst/>
          </a:prstGeom>
        </p:spPr>
        <p:txBody>
          <a:bodyPr wrap="square">
            <a:spAutoFit/>
          </a:bodyPr>
          <a:lstStyle/>
          <a:p>
            <a:pPr algn="ctr">
              <a:lnSpc>
                <a:spcPct val="115000"/>
              </a:lnSpc>
              <a:spcAft>
                <a:spcPts val="0"/>
              </a:spcAft>
            </a:pPr>
            <a:r>
              <a:rPr lang="ru-RU" sz="1600" b="1" dirty="0">
                <a:latin typeface="Times New Roman"/>
                <a:ea typeface="Times New Roman"/>
                <a:cs typeface="Times New Roman"/>
              </a:rPr>
              <a:t>Комплекс утренней гимнастики №9</a:t>
            </a:r>
            <a:endParaRPr lang="ru-RU" sz="1600" dirty="0">
              <a:latin typeface="Calibri"/>
              <a:ea typeface="Times New Roman"/>
              <a:cs typeface="Times New Roman"/>
            </a:endParaRPr>
          </a:p>
          <a:p>
            <a:pPr algn="just">
              <a:lnSpc>
                <a:spcPct val="115000"/>
              </a:lnSpc>
              <a:spcAft>
                <a:spcPts val="0"/>
              </a:spcAft>
            </a:pPr>
            <a:r>
              <a:rPr lang="ru-RU" sz="1600" dirty="0">
                <a:latin typeface="Times New Roman"/>
                <a:ea typeface="Times New Roman"/>
                <a:cs typeface="Times New Roman"/>
              </a:rPr>
              <a:t>Ходьба и бег по сигналу воспитателя в колонне по одному между предметами (5-6 штук), поставленными на расстоянии 30 – 40 см по противоположным сторонам зала. Основное внимание уделяется тому, чтобы дети не задевали предметы, а по окончании задания обходили их с внешней стороны.  </a:t>
            </a:r>
            <a:endParaRPr lang="ru-RU" sz="1600" dirty="0">
              <a:latin typeface="Calibri"/>
              <a:ea typeface="Times New Roman"/>
              <a:cs typeface="Times New Roman"/>
            </a:endParaRPr>
          </a:p>
          <a:p>
            <a:pPr algn="just">
              <a:lnSpc>
                <a:spcPct val="115000"/>
              </a:lnSpc>
              <a:spcAft>
                <a:spcPts val="0"/>
              </a:spcAft>
            </a:pPr>
            <a:r>
              <a:rPr lang="ru-RU" sz="1600" dirty="0">
                <a:latin typeface="Times New Roman"/>
                <a:ea typeface="Times New Roman"/>
                <a:cs typeface="Times New Roman"/>
              </a:rPr>
              <a:t>ОРУ.</a:t>
            </a:r>
            <a:endParaRPr lang="ru-RU" sz="1600" dirty="0">
              <a:latin typeface="Calibri"/>
              <a:ea typeface="Times New Roman"/>
              <a:cs typeface="Times New Roman"/>
            </a:endParaRPr>
          </a:p>
          <a:p>
            <a:pPr marL="342900" lvl="0" indent="-342900" algn="just">
              <a:lnSpc>
                <a:spcPct val="115000"/>
              </a:lnSpc>
              <a:spcAft>
                <a:spcPts val="0"/>
              </a:spcAft>
              <a:buFont typeface="+mj-lt"/>
              <a:buAutoNum type="arabicPeriod"/>
            </a:pPr>
            <a:r>
              <a:rPr lang="ru-RU" sz="1600" dirty="0" err="1">
                <a:latin typeface="Times New Roman"/>
                <a:ea typeface="Times New Roman"/>
                <a:cs typeface="Times New Roman"/>
              </a:rPr>
              <a:t>И.п</a:t>
            </a:r>
            <a:r>
              <a:rPr lang="ru-RU" sz="1600" dirty="0">
                <a:latin typeface="Times New Roman"/>
                <a:ea typeface="Times New Roman"/>
                <a:cs typeface="Times New Roman"/>
              </a:rPr>
              <a:t>. – ноги на ширине ступни, кубик в правой руке. Руки в стороны, вверх: передать кубик в левую руку ; руки в стороны; опустить. То же при передаче кубика в правую руку (по 4-5 раз).</a:t>
            </a:r>
            <a:endParaRPr lang="ru-RU" sz="1600" dirty="0">
              <a:latin typeface="Calibri"/>
              <a:ea typeface="Times New Roman"/>
              <a:cs typeface="Times New Roman"/>
            </a:endParaRPr>
          </a:p>
          <a:p>
            <a:pPr marL="342900" lvl="0" indent="-342900" algn="just">
              <a:lnSpc>
                <a:spcPct val="115000"/>
              </a:lnSpc>
              <a:spcAft>
                <a:spcPts val="0"/>
              </a:spcAft>
              <a:buFont typeface="+mj-lt"/>
              <a:buAutoNum type="arabicPeriod"/>
            </a:pPr>
            <a:r>
              <a:rPr lang="ru-RU" sz="1600" dirty="0" err="1">
                <a:latin typeface="Times New Roman"/>
                <a:ea typeface="Times New Roman"/>
                <a:cs typeface="Times New Roman"/>
              </a:rPr>
              <a:t>И.п</a:t>
            </a:r>
            <a:r>
              <a:rPr lang="ru-RU" sz="1600" dirty="0">
                <a:latin typeface="Times New Roman"/>
                <a:ea typeface="Times New Roman"/>
                <a:cs typeface="Times New Roman"/>
              </a:rPr>
              <a:t>. – то же. Приседая, передать кубик в левую руку; встать. То же при передаче кубика в правую руку (по 4-5 раз).</a:t>
            </a:r>
            <a:endParaRPr lang="ru-RU" sz="1600" dirty="0">
              <a:latin typeface="Calibri"/>
              <a:ea typeface="Times New Roman"/>
              <a:cs typeface="Times New Roman"/>
            </a:endParaRPr>
          </a:p>
          <a:p>
            <a:pPr marL="342900" lvl="0" indent="-342900" algn="just">
              <a:lnSpc>
                <a:spcPct val="115000"/>
              </a:lnSpc>
              <a:spcAft>
                <a:spcPts val="0"/>
              </a:spcAft>
              <a:buFont typeface="+mj-lt"/>
              <a:buAutoNum type="arabicPeriod"/>
            </a:pPr>
            <a:r>
              <a:rPr lang="ru-RU" sz="1600" dirty="0" err="1">
                <a:latin typeface="Times New Roman"/>
                <a:ea typeface="Times New Roman"/>
                <a:cs typeface="Times New Roman"/>
              </a:rPr>
              <a:t>И.п</a:t>
            </a:r>
            <a:r>
              <a:rPr lang="ru-RU" sz="1600" dirty="0">
                <a:latin typeface="Times New Roman"/>
                <a:ea typeface="Times New Roman"/>
                <a:cs typeface="Times New Roman"/>
              </a:rPr>
              <a:t>. – ноги на ширине плеч, кубик в правой руке. Наклониться, положить кубик на пол между ног; выпрямиться, убрать руки за спину. Наклониться, взять кубик левой рукой, выпрямится, убрать руки за спину. Наклониться, взять кубик левой рукой, выпрямиться, наклониться, положить кубик на пол левой рукой и т.д.</a:t>
            </a:r>
            <a:endParaRPr lang="ru-RU" sz="1600" dirty="0">
              <a:latin typeface="Calibri"/>
              <a:ea typeface="Times New Roman"/>
              <a:cs typeface="Times New Roman"/>
            </a:endParaRPr>
          </a:p>
          <a:p>
            <a:pPr marL="342900" lvl="0" indent="-342900" algn="just">
              <a:lnSpc>
                <a:spcPct val="115000"/>
              </a:lnSpc>
              <a:spcAft>
                <a:spcPts val="0"/>
              </a:spcAft>
              <a:buFont typeface="+mj-lt"/>
              <a:buAutoNum type="arabicPeriod"/>
            </a:pPr>
            <a:r>
              <a:rPr lang="ru-RU" sz="1600" dirty="0" err="1">
                <a:latin typeface="Times New Roman"/>
                <a:ea typeface="Times New Roman"/>
                <a:cs typeface="Times New Roman"/>
              </a:rPr>
              <a:t>И.п</a:t>
            </a:r>
            <a:r>
              <a:rPr lang="ru-RU" sz="1600" dirty="0">
                <a:latin typeface="Times New Roman"/>
                <a:ea typeface="Times New Roman"/>
                <a:cs typeface="Times New Roman"/>
              </a:rPr>
              <a:t>. – стойка на коленях, кубик в правой руке. Поворот туловища вправо, положить кубик на пол; выпрямиться, руки на пояс. Поворот туловища вправо, взять кубик, переложить его в левую руку. То же влево  ( по 3 раза).</a:t>
            </a:r>
            <a:endParaRPr lang="ru-RU" sz="1600" dirty="0">
              <a:latin typeface="Calibri"/>
              <a:ea typeface="Times New Roman"/>
              <a:cs typeface="Times New Roman"/>
            </a:endParaRPr>
          </a:p>
          <a:p>
            <a:pPr marL="342900" lvl="0" indent="-342900" algn="just">
              <a:lnSpc>
                <a:spcPct val="115000"/>
              </a:lnSpc>
              <a:spcAft>
                <a:spcPts val="0"/>
              </a:spcAft>
              <a:buFont typeface="+mj-lt"/>
              <a:buAutoNum type="arabicPeriod"/>
            </a:pPr>
            <a:r>
              <a:rPr lang="ru-RU" sz="1600" dirty="0" err="1">
                <a:latin typeface="Times New Roman"/>
                <a:ea typeface="Times New Roman"/>
                <a:cs typeface="Times New Roman"/>
              </a:rPr>
              <a:t>И.п</a:t>
            </a:r>
            <a:r>
              <a:rPr lang="ru-RU" sz="1600" dirty="0">
                <a:latin typeface="Times New Roman"/>
                <a:ea typeface="Times New Roman"/>
                <a:cs typeface="Times New Roman"/>
              </a:rPr>
              <a:t>. – стоя перед кубиком, ноги слегка расставлены, руки на пояс. Прыжки на двух ногах вокруг кубика в обе стороны с небольшой паузой между поворотами (3-4 раза).</a:t>
            </a:r>
            <a:endParaRPr lang="ru-RU" sz="1600" dirty="0">
              <a:latin typeface="Calibri"/>
              <a:ea typeface="Times New Roman"/>
              <a:cs typeface="Times New Roman"/>
            </a:endParaRPr>
          </a:p>
          <a:p>
            <a:pPr marL="342900" lvl="0" indent="-342900" algn="just">
              <a:lnSpc>
                <a:spcPct val="115000"/>
              </a:lnSpc>
              <a:spcAft>
                <a:spcPts val="0"/>
              </a:spcAft>
              <a:buFont typeface="+mj-lt"/>
              <a:buAutoNum type="arabicPeriod"/>
            </a:pPr>
            <a:r>
              <a:rPr lang="ru-RU" sz="1600" dirty="0">
                <a:latin typeface="Times New Roman"/>
                <a:ea typeface="Times New Roman"/>
                <a:cs typeface="Times New Roman"/>
              </a:rPr>
              <a:t>Ходьба в колонне по одному с кубиком в руке.</a:t>
            </a:r>
            <a:endParaRPr lang="ru-RU" sz="1600" dirty="0">
              <a:effectLst/>
              <a:latin typeface="Calibri"/>
              <a:ea typeface="Times New Roman"/>
              <a:cs typeface="Times New Roman"/>
            </a:endParaRPr>
          </a:p>
        </p:txBody>
      </p:sp>
    </p:spTree>
    <p:extLst>
      <p:ext uri="{BB962C8B-B14F-4D97-AF65-F5344CB8AC3E}">
        <p14:creationId xmlns:p14="http://schemas.microsoft.com/office/powerpoint/2010/main" val="316774857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971600" y="116632"/>
            <a:ext cx="7992888" cy="5826210"/>
          </a:xfrm>
          <a:prstGeom prst="rect">
            <a:avLst/>
          </a:prstGeom>
        </p:spPr>
        <p:txBody>
          <a:bodyPr wrap="square">
            <a:spAutoFit/>
          </a:bodyPr>
          <a:lstStyle/>
          <a:p>
            <a:pPr algn="ctr">
              <a:lnSpc>
                <a:spcPct val="115000"/>
              </a:lnSpc>
              <a:spcAft>
                <a:spcPts val="0"/>
              </a:spcAft>
            </a:pPr>
            <a:r>
              <a:rPr lang="ru-RU" b="1" dirty="0">
                <a:latin typeface="Times New Roman"/>
                <a:ea typeface="Times New Roman"/>
                <a:cs typeface="Times New Roman"/>
              </a:rPr>
              <a:t>Комплекс утренней гимнастики №10</a:t>
            </a:r>
            <a:endParaRPr lang="ru-RU" sz="1600" dirty="0">
              <a:latin typeface="Calibri"/>
              <a:ea typeface="Times New Roman"/>
              <a:cs typeface="Times New Roman"/>
            </a:endParaRPr>
          </a:p>
          <a:p>
            <a:pPr algn="just">
              <a:lnSpc>
                <a:spcPct val="115000"/>
              </a:lnSpc>
              <a:spcAft>
                <a:spcPts val="0"/>
              </a:spcAft>
            </a:pPr>
            <a:r>
              <a:rPr lang="ru-RU" dirty="0">
                <a:latin typeface="Times New Roman"/>
                <a:ea typeface="Times New Roman"/>
                <a:cs typeface="Times New Roman"/>
              </a:rPr>
              <a:t>Ходьба и бег по сигналу воспитателя в колонне по одному между предметами (5-6 штук), поставленными на расстоянии 30 – 40 см по противоположным сторонам зала. Основное внимание уделяется тому, чтобы дети не задевали предметы, а по окончании задания обходили их с внешней стороны.  </a:t>
            </a:r>
            <a:endParaRPr lang="ru-RU" sz="1600" dirty="0">
              <a:latin typeface="Calibri"/>
              <a:ea typeface="Times New Roman"/>
              <a:cs typeface="Times New Roman"/>
            </a:endParaRPr>
          </a:p>
          <a:p>
            <a:pPr algn="just">
              <a:lnSpc>
                <a:spcPct val="115000"/>
              </a:lnSpc>
              <a:spcAft>
                <a:spcPts val="0"/>
              </a:spcAft>
            </a:pPr>
            <a:r>
              <a:rPr lang="ru-RU" b="1" dirty="0">
                <a:latin typeface="Times New Roman"/>
                <a:ea typeface="Times New Roman"/>
                <a:cs typeface="Times New Roman"/>
              </a:rPr>
              <a:t>ОРУ.</a:t>
            </a:r>
            <a:endParaRPr lang="ru-RU" sz="1600" dirty="0">
              <a:latin typeface="Calibri"/>
              <a:ea typeface="Times New Roman"/>
              <a:cs typeface="Times New Roman"/>
            </a:endParaRPr>
          </a:p>
          <a:p>
            <a:pPr marL="342900" lvl="0" indent="-342900" algn="just">
              <a:lnSpc>
                <a:spcPct val="115000"/>
              </a:lnSpc>
              <a:spcAft>
                <a:spcPts val="0"/>
              </a:spcAft>
              <a:buFont typeface="+mj-lt"/>
              <a:buAutoNum type="arabicPeriod"/>
            </a:pPr>
            <a:r>
              <a:rPr lang="ru-RU" dirty="0" err="1">
                <a:latin typeface="Times New Roman"/>
                <a:ea typeface="Times New Roman"/>
                <a:cs typeface="Times New Roman"/>
              </a:rPr>
              <a:t>И.п</a:t>
            </a:r>
            <a:r>
              <a:rPr lang="ru-RU" dirty="0">
                <a:latin typeface="Times New Roman"/>
                <a:ea typeface="Times New Roman"/>
                <a:cs typeface="Times New Roman"/>
              </a:rPr>
              <a:t>. – ноги на ширине ступни, руки вдоль туловища. Руки вперед, в стороны, вперед; вернуться в </a:t>
            </a:r>
            <a:r>
              <a:rPr lang="ru-RU" dirty="0" err="1">
                <a:latin typeface="Times New Roman"/>
                <a:ea typeface="Times New Roman"/>
                <a:cs typeface="Times New Roman"/>
              </a:rPr>
              <a:t>и.п</a:t>
            </a:r>
            <a:r>
              <a:rPr lang="ru-RU" dirty="0">
                <a:latin typeface="Times New Roman"/>
                <a:ea typeface="Times New Roman"/>
                <a:cs typeface="Times New Roman"/>
              </a:rPr>
              <a:t>. (5 раз).</a:t>
            </a:r>
            <a:endParaRPr lang="ru-RU" sz="1600" dirty="0">
              <a:latin typeface="Calibri"/>
              <a:ea typeface="Times New Roman"/>
              <a:cs typeface="Times New Roman"/>
            </a:endParaRPr>
          </a:p>
          <a:p>
            <a:pPr marL="342900" lvl="0" indent="-342900" algn="just">
              <a:lnSpc>
                <a:spcPct val="115000"/>
              </a:lnSpc>
              <a:spcAft>
                <a:spcPts val="0"/>
              </a:spcAft>
              <a:buFont typeface="+mj-lt"/>
              <a:buAutoNum type="arabicPeriod"/>
            </a:pPr>
            <a:r>
              <a:rPr lang="ru-RU" dirty="0" err="1">
                <a:latin typeface="Times New Roman"/>
                <a:ea typeface="Times New Roman"/>
                <a:cs typeface="Times New Roman"/>
              </a:rPr>
              <a:t>И.п</a:t>
            </a:r>
            <a:r>
              <a:rPr lang="ru-RU" dirty="0">
                <a:latin typeface="Times New Roman"/>
                <a:ea typeface="Times New Roman"/>
                <a:cs typeface="Times New Roman"/>
              </a:rPr>
              <a:t>. – ноги на ширине плеч, руки вверх (прямые). Наклониться вперед; мах обеими руками вперед, назад, вперед. Выпрямиться, вернуться в </a:t>
            </a:r>
            <a:r>
              <a:rPr lang="ru-RU" dirty="0" err="1">
                <a:latin typeface="Times New Roman"/>
                <a:ea typeface="Times New Roman"/>
                <a:cs typeface="Times New Roman"/>
              </a:rPr>
              <a:t>и.п</a:t>
            </a:r>
            <a:r>
              <a:rPr lang="ru-RU" dirty="0">
                <a:latin typeface="Times New Roman"/>
                <a:ea typeface="Times New Roman"/>
                <a:cs typeface="Times New Roman"/>
              </a:rPr>
              <a:t>. (4-5 раз).</a:t>
            </a:r>
            <a:endParaRPr lang="ru-RU" sz="1600" dirty="0">
              <a:latin typeface="Calibri"/>
              <a:ea typeface="Times New Roman"/>
              <a:cs typeface="Times New Roman"/>
            </a:endParaRPr>
          </a:p>
          <a:p>
            <a:pPr marL="342900" lvl="0" indent="-342900" algn="just">
              <a:lnSpc>
                <a:spcPct val="115000"/>
              </a:lnSpc>
              <a:spcAft>
                <a:spcPts val="0"/>
              </a:spcAft>
              <a:buFont typeface="+mj-lt"/>
              <a:buAutoNum type="arabicPeriod"/>
            </a:pPr>
            <a:r>
              <a:rPr lang="ru-RU" dirty="0" err="1">
                <a:latin typeface="Times New Roman"/>
                <a:ea typeface="Times New Roman"/>
                <a:cs typeface="Times New Roman"/>
              </a:rPr>
              <a:t>И.п</a:t>
            </a:r>
            <a:r>
              <a:rPr lang="ru-RU" dirty="0">
                <a:latin typeface="Times New Roman"/>
                <a:ea typeface="Times New Roman"/>
                <a:cs typeface="Times New Roman"/>
              </a:rPr>
              <a:t>. – ноги на ширине ступни, руки на пояс. Присесть, руки вперед, руки в стороны. Вернуться в </a:t>
            </a:r>
            <a:r>
              <a:rPr lang="ru-RU" dirty="0" err="1">
                <a:latin typeface="Times New Roman"/>
                <a:ea typeface="Times New Roman"/>
                <a:cs typeface="Times New Roman"/>
              </a:rPr>
              <a:t>и.п</a:t>
            </a:r>
            <a:r>
              <a:rPr lang="ru-RU" dirty="0">
                <a:latin typeface="Times New Roman"/>
                <a:ea typeface="Times New Roman"/>
                <a:cs typeface="Times New Roman"/>
              </a:rPr>
              <a:t>. (4-5 раз).</a:t>
            </a:r>
            <a:endParaRPr lang="ru-RU" sz="1600" dirty="0">
              <a:latin typeface="Calibri"/>
              <a:ea typeface="Times New Roman"/>
              <a:cs typeface="Times New Roman"/>
            </a:endParaRPr>
          </a:p>
          <a:p>
            <a:pPr marL="342900" lvl="0" indent="-342900" algn="just">
              <a:lnSpc>
                <a:spcPct val="115000"/>
              </a:lnSpc>
              <a:spcAft>
                <a:spcPts val="0"/>
              </a:spcAft>
              <a:buFont typeface="+mj-lt"/>
              <a:buAutoNum type="arabicPeriod"/>
            </a:pPr>
            <a:r>
              <a:rPr lang="ru-RU" dirty="0" err="1">
                <a:latin typeface="Times New Roman"/>
                <a:ea typeface="Times New Roman"/>
                <a:cs typeface="Times New Roman"/>
              </a:rPr>
              <a:t>И.п</a:t>
            </a:r>
            <a:r>
              <a:rPr lang="ru-RU" dirty="0">
                <a:latin typeface="Times New Roman"/>
                <a:ea typeface="Times New Roman"/>
                <a:cs typeface="Times New Roman"/>
              </a:rPr>
              <a:t>. – ноги на ширине плеч, руки за голову. Поворот туловища вправо, отвести правую руку в сторону. Выпрямиться вернуться в </a:t>
            </a:r>
            <a:r>
              <a:rPr lang="ru-RU" dirty="0" err="1">
                <a:latin typeface="Times New Roman"/>
                <a:ea typeface="Times New Roman"/>
                <a:cs typeface="Times New Roman"/>
              </a:rPr>
              <a:t>и.п</a:t>
            </a:r>
            <a:r>
              <a:rPr lang="ru-RU" dirty="0">
                <a:latin typeface="Times New Roman"/>
                <a:ea typeface="Times New Roman"/>
                <a:cs typeface="Times New Roman"/>
              </a:rPr>
              <a:t>.    То же влево (по 3 раза).</a:t>
            </a:r>
            <a:endParaRPr lang="ru-RU" sz="1600" dirty="0">
              <a:latin typeface="Calibri"/>
              <a:ea typeface="Times New Roman"/>
              <a:cs typeface="Times New Roman"/>
            </a:endParaRPr>
          </a:p>
          <a:p>
            <a:pPr marL="342900" lvl="0" indent="-342900" algn="just">
              <a:lnSpc>
                <a:spcPct val="115000"/>
              </a:lnSpc>
              <a:spcAft>
                <a:spcPts val="0"/>
              </a:spcAft>
              <a:buFont typeface="+mj-lt"/>
              <a:buAutoNum type="arabicPeriod"/>
            </a:pPr>
            <a:r>
              <a:rPr lang="ru-RU" dirty="0">
                <a:latin typeface="Times New Roman"/>
                <a:ea typeface="Times New Roman"/>
                <a:cs typeface="Times New Roman"/>
              </a:rPr>
              <a:t>Прыжки на двух ногах, продвигаясь вперед между предметами.</a:t>
            </a:r>
            <a:endParaRPr lang="ru-RU" sz="1600" dirty="0">
              <a:latin typeface="Calibri"/>
              <a:ea typeface="Times New Roman"/>
              <a:cs typeface="Times New Roman"/>
            </a:endParaRPr>
          </a:p>
          <a:p>
            <a:pPr marL="342900" lvl="0" indent="-342900" algn="just">
              <a:lnSpc>
                <a:spcPct val="115000"/>
              </a:lnSpc>
              <a:spcAft>
                <a:spcPts val="0"/>
              </a:spcAft>
              <a:buFont typeface="+mj-lt"/>
              <a:buAutoNum type="arabicPeriod"/>
            </a:pPr>
            <a:r>
              <a:rPr lang="ru-RU" dirty="0">
                <a:latin typeface="Times New Roman"/>
                <a:ea typeface="Times New Roman"/>
                <a:cs typeface="Times New Roman"/>
              </a:rPr>
              <a:t>Ходьба в колонне по одному.</a:t>
            </a:r>
            <a:endParaRPr lang="ru-RU" sz="1600" dirty="0">
              <a:effectLst/>
              <a:latin typeface="Calibri"/>
              <a:ea typeface="Times New Roman"/>
              <a:cs typeface="Times New Roman"/>
            </a:endParaRPr>
          </a:p>
        </p:txBody>
      </p:sp>
    </p:spTree>
    <p:extLst>
      <p:ext uri="{BB962C8B-B14F-4D97-AF65-F5344CB8AC3E}">
        <p14:creationId xmlns:p14="http://schemas.microsoft.com/office/powerpoint/2010/main" val="340903134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043607" y="51341"/>
            <a:ext cx="7992889" cy="7298408"/>
          </a:xfrm>
          <a:prstGeom prst="rect">
            <a:avLst/>
          </a:prstGeom>
        </p:spPr>
        <p:txBody>
          <a:bodyPr wrap="square">
            <a:spAutoFit/>
          </a:bodyPr>
          <a:lstStyle/>
          <a:p>
            <a:pPr algn="ctr">
              <a:lnSpc>
                <a:spcPct val="115000"/>
              </a:lnSpc>
              <a:spcBef>
                <a:spcPts val="840"/>
              </a:spcBef>
              <a:spcAft>
                <a:spcPts val="0"/>
              </a:spcAft>
            </a:pPr>
            <a:r>
              <a:rPr lang="ru-RU" sz="1600" b="1" dirty="0" smtClean="0">
                <a:solidFill>
                  <a:srgbClr val="000000"/>
                </a:solidFill>
                <a:latin typeface="Georgia"/>
                <a:ea typeface="Times New Roman"/>
                <a:cs typeface="Times New Roman"/>
              </a:rPr>
              <a:t>Выводы</a:t>
            </a:r>
            <a:r>
              <a:rPr lang="ru-RU" sz="1600" dirty="0" smtClean="0">
                <a:solidFill>
                  <a:srgbClr val="000000"/>
                </a:solidFill>
                <a:latin typeface="Georgia"/>
                <a:ea typeface="Times New Roman"/>
                <a:cs typeface="Times New Roman"/>
              </a:rPr>
              <a:t>: </a:t>
            </a:r>
          </a:p>
          <a:p>
            <a:pPr algn="just">
              <a:lnSpc>
                <a:spcPct val="115000"/>
              </a:lnSpc>
              <a:spcBef>
                <a:spcPts val="840"/>
              </a:spcBef>
              <a:spcAft>
                <a:spcPts val="0"/>
              </a:spcAft>
            </a:pPr>
            <a:r>
              <a:rPr lang="ru-RU" sz="1600" dirty="0" smtClean="0">
                <a:solidFill>
                  <a:srgbClr val="000000"/>
                </a:solidFill>
                <a:latin typeface="Georgia"/>
                <a:ea typeface="Times New Roman"/>
                <a:cs typeface="Times New Roman"/>
              </a:rPr>
              <a:t>Утренняя </a:t>
            </a:r>
            <a:r>
              <a:rPr lang="ru-RU" sz="1600" dirty="0">
                <a:solidFill>
                  <a:srgbClr val="000000"/>
                </a:solidFill>
                <a:latin typeface="Georgia"/>
                <a:ea typeface="Times New Roman"/>
                <a:cs typeface="Times New Roman"/>
              </a:rPr>
              <a:t>гимнастика в дошкольном учреждении является важным компонентом двигательного режима. Она обеспечивает хорошее настроение, повышает жизненный тонус. Утренняя гимнастика вовлекает весь организм ребенка в деятельное состояние, углубляет дыхание, усиливает кровообращение, содействует обмену веществ, поднимает эмоциональный тонус, воспитывает внимание, целеустремленность, вызывает положительные эмоции и радостные ощущения, повышает жизнедеятельность организма, дает высокий оздоровительный эффект. У детей, систематически занимающихся утренней гимнастикой, пропадает сонливое состояние, появляется чувство бодрости, повышается работоспособность.</a:t>
            </a:r>
            <a:endParaRPr lang="ru-RU" sz="1600" dirty="0">
              <a:latin typeface="Calibri"/>
              <a:ea typeface="Calibri"/>
              <a:cs typeface="Times New Roman"/>
            </a:endParaRPr>
          </a:p>
          <a:p>
            <a:pPr algn="just">
              <a:lnSpc>
                <a:spcPct val="115000"/>
              </a:lnSpc>
              <a:spcBef>
                <a:spcPts val="840"/>
              </a:spcBef>
              <a:spcAft>
                <a:spcPts val="0"/>
              </a:spcAft>
            </a:pPr>
            <a:r>
              <a:rPr lang="ru-RU" sz="1600" dirty="0">
                <a:solidFill>
                  <a:srgbClr val="000000"/>
                </a:solidFill>
                <a:latin typeface="Georgia"/>
                <a:ea typeface="Times New Roman"/>
                <a:cs typeface="Times New Roman"/>
              </a:rPr>
              <a:t> Ежедневное проведение утренней гимнастики в определенное время в гигиенической обстановке, правильно подобранные комплексы физических упражнений, растормаживают нервную систему </a:t>
            </a:r>
            <a:r>
              <a:rPr lang="ru-RU" sz="1600" dirty="0" smtClean="0">
                <a:solidFill>
                  <a:srgbClr val="000000"/>
                </a:solidFill>
                <a:latin typeface="Georgia"/>
                <a:ea typeface="Times New Roman"/>
                <a:cs typeface="Times New Roman"/>
              </a:rPr>
              <a:t>детей, </a:t>
            </a:r>
            <a:r>
              <a:rPr lang="ru-RU" sz="1600" dirty="0">
                <a:solidFill>
                  <a:srgbClr val="000000"/>
                </a:solidFill>
                <a:latin typeface="Georgia"/>
                <a:ea typeface="Times New Roman"/>
                <a:cs typeface="Times New Roman"/>
              </a:rPr>
              <a:t>активизируют деятельность всех внутренних органов и систем, повышают физиологические процессы обмена, увеличивают возбудимость коры головного мозга, а также реактивность всей центральной нервной системы. Поток импульсов, идущих в головной мозг от всех рецепторов – зрительного, слухового, опорно-двигательного, кожного, повышает жизнедеятельность организма в целом</a:t>
            </a:r>
            <a:r>
              <a:rPr lang="ru-RU" sz="1600" dirty="0" smtClean="0">
                <a:solidFill>
                  <a:srgbClr val="000000"/>
                </a:solidFill>
                <a:latin typeface="Georgia"/>
                <a:ea typeface="Times New Roman"/>
                <a:cs typeface="Times New Roman"/>
              </a:rPr>
              <a:t>.</a:t>
            </a:r>
          </a:p>
          <a:p>
            <a:pPr lvl="0">
              <a:lnSpc>
                <a:spcPct val="115000"/>
              </a:lnSpc>
              <a:spcBef>
                <a:spcPts val="840"/>
              </a:spcBef>
            </a:pPr>
            <a:r>
              <a:rPr lang="ru-RU" sz="1600" dirty="0" smtClean="0">
                <a:solidFill>
                  <a:srgbClr val="000000"/>
                </a:solidFill>
                <a:latin typeface="Georgia"/>
                <a:ea typeface="Times New Roman"/>
                <a:cs typeface="Times New Roman"/>
              </a:rPr>
              <a:t>      </a:t>
            </a:r>
            <a:r>
              <a:rPr lang="ru-RU" sz="1600" b="1" dirty="0" smtClean="0">
                <a:solidFill>
                  <a:srgbClr val="000000"/>
                </a:solidFill>
                <a:latin typeface="Georgia"/>
                <a:ea typeface="Times New Roman"/>
                <a:cs typeface="Times New Roman"/>
              </a:rPr>
              <a:t>Таким </a:t>
            </a:r>
            <a:r>
              <a:rPr lang="ru-RU" sz="1600" b="1" dirty="0">
                <a:solidFill>
                  <a:srgbClr val="000000"/>
                </a:solidFill>
                <a:latin typeface="Georgia"/>
                <a:ea typeface="Times New Roman"/>
                <a:cs typeface="Times New Roman"/>
              </a:rPr>
              <a:t>образом</a:t>
            </a:r>
            <a:r>
              <a:rPr lang="ru-RU" sz="1600" dirty="0">
                <a:solidFill>
                  <a:srgbClr val="000000"/>
                </a:solidFill>
                <a:latin typeface="Georgia"/>
                <a:ea typeface="Times New Roman"/>
                <a:cs typeface="Times New Roman"/>
              </a:rPr>
              <a:t>, утренняя гимнастика является неотъемлемым организующим моментом в режиме дня дошкольного учреждения и </a:t>
            </a:r>
            <a:r>
              <a:rPr lang="ru-RU" sz="1600" b="1" dirty="0">
                <a:solidFill>
                  <a:srgbClr val="000000"/>
                </a:solidFill>
                <a:latin typeface="Georgia"/>
                <a:ea typeface="Times New Roman"/>
                <a:cs typeface="Times New Roman"/>
              </a:rPr>
              <a:t>важной составной частью физкультурно-оздоровительной работы с дошкольниками</a:t>
            </a:r>
            <a:r>
              <a:rPr lang="ru-RU" sz="1600" dirty="0">
                <a:solidFill>
                  <a:srgbClr val="000000"/>
                </a:solidFill>
                <a:latin typeface="Georgia"/>
                <a:ea typeface="Times New Roman"/>
                <a:cs typeface="Times New Roman"/>
              </a:rPr>
              <a:t>.</a:t>
            </a:r>
            <a:endParaRPr lang="ru-RU" sz="1600" dirty="0">
              <a:solidFill>
                <a:prstClr val="black"/>
              </a:solidFill>
              <a:latin typeface="Calibri"/>
              <a:ea typeface="Calibri"/>
              <a:cs typeface="Times New Roman"/>
            </a:endParaRPr>
          </a:p>
          <a:p>
            <a:pPr algn="just">
              <a:lnSpc>
                <a:spcPct val="115000"/>
              </a:lnSpc>
              <a:spcBef>
                <a:spcPts val="840"/>
              </a:spcBef>
              <a:spcAft>
                <a:spcPts val="0"/>
              </a:spcAft>
            </a:pPr>
            <a:endParaRPr lang="ru-RU" sz="1600" dirty="0">
              <a:effectLst/>
              <a:latin typeface="Calibri"/>
              <a:ea typeface="Calibri"/>
              <a:cs typeface="Times New Roman"/>
            </a:endParaRPr>
          </a:p>
        </p:txBody>
      </p:sp>
    </p:spTree>
    <p:extLst>
      <p:ext uri="{BB962C8B-B14F-4D97-AF65-F5344CB8AC3E}">
        <p14:creationId xmlns:p14="http://schemas.microsoft.com/office/powerpoint/2010/main" val="88283737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319"/>
            <a:ext cx="7498080" cy="2100695"/>
          </a:xfrm>
        </p:spPr>
        <p:txBody>
          <a:bodyPr/>
          <a:lstStyle/>
          <a:p>
            <a:endParaRPr lang="ru-RU" dirty="0"/>
          </a:p>
        </p:txBody>
      </p:sp>
      <p:sp>
        <p:nvSpPr>
          <p:cNvPr id="3" name="Прямоугольник 2"/>
          <p:cNvSpPr/>
          <p:nvPr/>
        </p:nvSpPr>
        <p:spPr>
          <a:xfrm>
            <a:off x="1099975" y="620688"/>
            <a:ext cx="7704856" cy="2585323"/>
          </a:xfrm>
          <a:prstGeom prst="rect">
            <a:avLst/>
          </a:prstGeom>
          <a:noFill/>
        </p:spPr>
        <p:txBody>
          <a:bodyPr wrap="squar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ru-RU" sz="5400" b="1" cap="none" spc="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Благодарим </a:t>
            </a:r>
          </a:p>
          <a:p>
            <a:pPr algn="ctr"/>
            <a:r>
              <a:rPr lang="ru-RU" sz="5400" b="1" cap="none" spc="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за внимание! И будьте все здоровы!</a:t>
            </a:r>
            <a:endParaRPr lang="ru-RU" sz="5400" b="1" cap="none" spc="0"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p:txBody>
      </p:sp>
      <p:pic>
        <p:nvPicPr>
          <p:cNvPr id="1026" name="Picture 2" descr="http://im3-tub-ru.yandex.net/i?id=ae49aca546d85fa217873ba859621e0b-30-144&amp;n=2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27784" y="3212976"/>
            <a:ext cx="4045203" cy="303390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3126868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sp>
        <p:nvSpPr>
          <p:cNvPr id="3" name="Объект 2"/>
          <p:cNvSpPr>
            <a:spLocks noGrp="1"/>
          </p:cNvSpPr>
          <p:nvPr>
            <p:ph idx="1"/>
          </p:nvPr>
        </p:nvSpPr>
        <p:spPr>
          <a:xfrm>
            <a:off x="1187624" y="260648"/>
            <a:ext cx="7818073" cy="2520280"/>
          </a:xfrm>
        </p:spPr>
        <p:txBody>
          <a:bodyPr>
            <a:normAutofit/>
          </a:bodyPr>
          <a:lstStyle/>
          <a:p>
            <a:pPr marL="82296" indent="0" algn="just">
              <a:buNone/>
            </a:pPr>
            <a:r>
              <a:rPr lang="ru-RU" sz="1800" dirty="0" smtClean="0">
                <a:latin typeface="Times New Roman" panose="02020603050405020304" pitchFamily="18" charset="0"/>
                <a:cs typeface="Times New Roman" panose="02020603050405020304" pitchFamily="18" charset="0"/>
              </a:rPr>
              <a:t>Мой  проект – это поиск новых подходов, нового содержания, новых форм и новых решений в воспитании у детей духовности и нравственности.  </a:t>
            </a:r>
          </a:p>
          <a:p>
            <a:pPr marL="82296" indent="0" algn="just">
              <a:buNone/>
            </a:pPr>
            <a:r>
              <a:rPr lang="ru-RU" sz="1800" dirty="0" smtClean="0">
                <a:latin typeface="Times New Roman" panose="02020603050405020304" pitchFamily="18" charset="0"/>
                <a:cs typeface="Times New Roman" panose="02020603050405020304" pitchFamily="18" charset="0"/>
              </a:rPr>
              <a:t>Чтобы сделать девочек и мальчиков счастливыми надо сделать их </a:t>
            </a:r>
            <a:r>
              <a:rPr lang="ru-RU" sz="1800" b="1" dirty="0" smtClean="0">
                <a:latin typeface="Times New Roman" panose="02020603050405020304" pitchFamily="18" charset="0"/>
                <a:cs typeface="Times New Roman" panose="02020603050405020304" pitchFamily="18" charset="0"/>
              </a:rPr>
              <a:t>здоровыми, привить любовь к спорту и здоровому образу жизни </a:t>
            </a:r>
            <a:r>
              <a:rPr lang="ru-RU" sz="1800" dirty="0" smtClean="0">
                <a:latin typeface="Times New Roman" panose="02020603050405020304" pitchFamily="18" charset="0"/>
                <a:cs typeface="Times New Roman" panose="02020603050405020304" pitchFamily="18" charset="0"/>
              </a:rPr>
              <a:t>– без этого невозможно  гармоничного развития личности. </a:t>
            </a:r>
          </a:p>
          <a:p>
            <a:pPr marL="82296" indent="0" algn="just">
              <a:buNone/>
            </a:pPr>
            <a:r>
              <a:rPr lang="ru-RU" sz="1800" dirty="0" smtClean="0">
                <a:latin typeface="Times New Roman" panose="02020603050405020304" pitchFamily="18" charset="0"/>
                <a:cs typeface="Times New Roman" panose="02020603050405020304" pitchFamily="18" charset="0"/>
              </a:rPr>
              <a:t>Занятия физкультурой является ценнейшим средством всестороннего воспитания личности ребенка, развития у него нравственных качеств: честности, правдивости, выдержки, дисциплины, товарищества.</a:t>
            </a:r>
          </a:p>
        </p:txBody>
      </p:sp>
      <p:pic>
        <p:nvPicPr>
          <p:cNvPr id="2050" name="Picture 2" descr="Комплекс упражнений для утренней зарядки в детском саду - Новинки книжного мира"/>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51720" y="2852936"/>
            <a:ext cx="5524500" cy="36480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6993482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a:xfrm>
            <a:off x="1187624" y="116632"/>
            <a:ext cx="7746064" cy="3672408"/>
          </a:xfrm>
        </p:spPr>
        <p:txBody>
          <a:bodyPr>
            <a:normAutofit/>
          </a:bodyPr>
          <a:lstStyle/>
          <a:p>
            <a:pPr marL="82296" indent="0" algn="just">
              <a:buNone/>
            </a:pPr>
            <a:endParaRPr lang="ru-RU" sz="1800" b="1" dirty="0" smtClean="0">
              <a:latin typeface="Times New Roman" panose="02020603050405020304" pitchFamily="18" charset="0"/>
              <a:cs typeface="Times New Roman" panose="02020603050405020304" pitchFamily="18" charset="0"/>
            </a:endParaRPr>
          </a:p>
          <a:p>
            <a:pPr marL="82296" indent="0" algn="just">
              <a:buNone/>
            </a:pPr>
            <a:r>
              <a:rPr lang="ru-RU" sz="1800" b="1" dirty="0" smtClean="0">
                <a:latin typeface="Times New Roman" panose="02020603050405020304" pitchFamily="18" charset="0"/>
                <a:cs typeface="Times New Roman" panose="02020603050405020304" pitchFamily="18" charset="0"/>
              </a:rPr>
              <a:t>Цели и задачи утренней гимнастики.</a:t>
            </a:r>
          </a:p>
          <a:p>
            <a:pPr marL="82296" indent="0" algn="just">
              <a:buNone/>
            </a:pPr>
            <a:r>
              <a:rPr lang="ru-RU" sz="1800" b="1" dirty="0" smtClean="0">
                <a:latin typeface="Times New Roman" panose="02020603050405020304" pitchFamily="18" charset="0"/>
                <a:cs typeface="Times New Roman" panose="02020603050405020304" pitchFamily="18" charset="0"/>
              </a:rPr>
              <a:t>Цели:</a:t>
            </a:r>
            <a:endParaRPr lang="ru-RU" sz="1800" b="1" dirty="0">
              <a:latin typeface="Times New Roman" panose="02020603050405020304" pitchFamily="18" charset="0"/>
              <a:cs typeface="Times New Roman" panose="02020603050405020304" pitchFamily="18" charset="0"/>
            </a:endParaRPr>
          </a:p>
          <a:p>
            <a:pPr marL="82296" indent="0" algn="just">
              <a:buNone/>
            </a:pPr>
            <a:r>
              <a:rPr lang="ru-RU" sz="1800" dirty="0" smtClean="0">
                <a:latin typeface="Times New Roman" panose="02020603050405020304" pitchFamily="18" charset="0"/>
                <a:cs typeface="Times New Roman" panose="02020603050405020304" pitchFamily="18" charset="0"/>
              </a:rPr>
              <a:t>- </a:t>
            </a:r>
            <a:r>
              <a:rPr lang="ru-RU" sz="1800" dirty="0">
                <a:latin typeface="Times New Roman" panose="02020603050405020304" pitchFamily="18" charset="0"/>
                <a:cs typeface="Times New Roman" panose="02020603050405020304" pitchFamily="18" charset="0"/>
              </a:rPr>
              <a:t>ф</a:t>
            </a:r>
            <a:r>
              <a:rPr lang="ru-RU" sz="1800" dirty="0" smtClean="0">
                <a:latin typeface="Times New Roman" panose="02020603050405020304" pitchFamily="18" charset="0"/>
                <a:cs typeface="Times New Roman" panose="02020603050405020304" pitchFamily="18" charset="0"/>
              </a:rPr>
              <a:t>ормирование и совершенствование двигательных навыков при помощи утренней гимнастики, </a:t>
            </a:r>
          </a:p>
          <a:p>
            <a:pPr marL="82296" indent="0" algn="just">
              <a:buNone/>
            </a:pPr>
            <a:r>
              <a:rPr lang="ru-RU" sz="1800" dirty="0" smtClean="0">
                <a:latin typeface="Times New Roman" panose="02020603050405020304" pitchFamily="18" charset="0"/>
                <a:cs typeface="Times New Roman" panose="02020603050405020304" pitchFamily="18" charset="0"/>
              </a:rPr>
              <a:t>-сохранение и укрепление здоровья ребенка, </a:t>
            </a:r>
          </a:p>
          <a:p>
            <a:pPr marL="82296" indent="0" algn="just">
              <a:buNone/>
            </a:pPr>
            <a:r>
              <a:rPr lang="ru-RU" sz="1800" dirty="0" smtClean="0">
                <a:latin typeface="Times New Roman" panose="02020603050405020304" pitchFamily="18" charset="0"/>
                <a:cs typeface="Times New Roman" panose="02020603050405020304" pitchFamily="18" charset="0"/>
              </a:rPr>
              <a:t>-изучение и внедрение инновационных приемов и подходов в проведении утренней гимнастики в ДОУ.</a:t>
            </a:r>
            <a:endParaRPr lang="ru-RU" sz="1800" b="1" dirty="0" smtClean="0">
              <a:latin typeface="Times New Roman" panose="02020603050405020304" pitchFamily="18" charset="0"/>
              <a:cs typeface="Times New Roman" panose="02020603050405020304" pitchFamily="18" charset="0"/>
            </a:endParaRPr>
          </a:p>
          <a:p>
            <a:pPr marL="82296" indent="0" algn="just">
              <a:buNone/>
            </a:pPr>
            <a:r>
              <a:rPr lang="ru-RU" sz="1800" b="1" dirty="0" smtClean="0">
                <a:latin typeface="Times New Roman" panose="02020603050405020304" pitchFamily="18" charset="0"/>
                <a:cs typeface="Times New Roman" panose="02020603050405020304" pitchFamily="18" charset="0"/>
              </a:rPr>
              <a:t>Основная задача </a:t>
            </a:r>
            <a:r>
              <a:rPr lang="ru-RU" sz="1800" dirty="0" smtClean="0">
                <a:latin typeface="Times New Roman" panose="02020603050405020304" pitchFamily="18" charset="0"/>
                <a:cs typeface="Times New Roman" panose="02020603050405020304" pitchFamily="18" charset="0"/>
              </a:rPr>
              <a:t>утренней гимнастики- перевести ребенка в бодрое состояние, активизировать и содействовать переходу к более интенсивной деятельности. </a:t>
            </a:r>
          </a:p>
          <a:p>
            <a:pPr marL="82296" indent="0" algn="just">
              <a:buNone/>
            </a:pPr>
            <a:endParaRPr lang="ru-RU" sz="2400" dirty="0" smtClean="0"/>
          </a:p>
          <a:p>
            <a:pPr marL="82296" indent="0" algn="just">
              <a:buNone/>
            </a:pPr>
            <a:endParaRPr lang="ru-RU" sz="2400" dirty="0"/>
          </a:p>
        </p:txBody>
      </p:sp>
      <p:pic>
        <p:nvPicPr>
          <p:cNvPr id="3074" name="Picture 2" descr="Польза утренней зарядки &quot; Онлайн журнал настоящих леди."/>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59832" y="3573016"/>
            <a:ext cx="4286250" cy="28479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7349697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063193" y="332656"/>
            <a:ext cx="7848872" cy="4530471"/>
          </a:xfrm>
          <a:prstGeom prst="rect">
            <a:avLst/>
          </a:prstGeom>
        </p:spPr>
        <p:txBody>
          <a:bodyPr wrap="square">
            <a:spAutoFit/>
          </a:bodyPr>
          <a:lstStyle/>
          <a:p>
            <a:pPr>
              <a:lnSpc>
                <a:spcPct val="115000"/>
              </a:lnSpc>
              <a:spcBef>
                <a:spcPts val="840"/>
              </a:spcBef>
              <a:spcAft>
                <a:spcPts val="0"/>
              </a:spcAft>
            </a:pPr>
            <a:r>
              <a:rPr lang="ru-RU" b="1" dirty="0" smtClean="0">
                <a:solidFill>
                  <a:srgbClr val="000000"/>
                </a:solidFill>
                <a:latin typeface="Georgia"/>
                <a:ea typeface="Times New Roman"/>
                <a:cs typeface="Times New Roman"/>
              </a:rPr>
              <a:t>Планируемые результаты:</a:t>
            </a:r>
          </a:p>
          <a:p>
            <a:pPr marL="342900" indent="-342900">
              <a:lnSpc>
                <a:spcPct val="115000"/>
              </a:lnSpc>
              <a:spcBef>
                <a:spcPts val="840"/>
              </a:spcBef>
              <a:spcAft>
                <a:spcPts val="0"/>
              </a:spcAft>
              <a:buAutoNum type="arabicParenR"/>
            </a:pPr>
            <a:r>
              <a:rPr lang="ru-RU" dirty="0" smtClean="0">
                <a:solidFill>
                  <a:srgbClr val="000000"/>
                </a:solidFill>
                <a:latin typeface="Georgia"/>
                <a:ea typeface="Times New Roman"/>
                <a:cs typeface="Times New Roman"/>
              </a:rPr>
              <a:t>Уменьшить </a:t>
            </a:r>
            <a:r>
              <a:rPr lang="ru-RU" dirty="0" smtClean="0">
                <a:solidFill>
                  <a:srgbClr val="000000"/>
                </a:solidFill>
                <a:latin typeface="Georgia"/>
                <a:ea typeface="Times New Roman"/>
                <a:cs typeface="Times New Roman"/>
              </a:rPr>
              <a:t>заболеваемость детей </a:t>
            </a:r>
          </a:p>
          <a:p>
            <a:pPr>
              <a:lnSpc>
                <a:spcPct val="115000"/>
              </a:lnSpc>
              <a:spcBef>
                <a:spcPts val="840"/>
              </a:spcBef>
              <a:spcAft>
                <a:spcPts val="0"/>
              </a:spcAft>
            </a:pPr>
            <a:r>
              <a:rPr lang="ru-RU" dirty="0" smtClean="0">
                <a:solidFill>
                  <a:srgbClr val="000000"/>
                </a:solidFill>
                <a:latin typeface="Georgia"/>
                <a:ea typeface="Times New Roman"/>
                <a:cs typeface="Times New Roman"/>
              </a:rPr>
              <a:t>2) </a:t>
            </a:r>
            <a:r>
              <a:rPr lang="ru-RU" dirty="0" smtClean="0">
                <a:solidFill>
                  <a:srgbClr val="000000"/>
                </a:solidFill>
                <a:latin typeface="Georgia"/>
                <a:ea typeface="Times New Roman"/>
                <a:cs typeface="Times New Roman"/>
              </a:rPr>
              <a:t>Привить у детей </a:t>
            </a:r>
            <a:r>
              <a:rPr lang="ru-RU" dirty="0" smtClean="0">
                <a:solidFill>
                  <a:srgbClr val="000000"/>
                </a:solidFill>
                <a:latin typeface="Georgia"/>
                <a:ea typeface="Times New Roman"/>
                <a:cs typeface="Times New Roman"/>
              </a:rPr>
              <a:t>привычку </a:t>
            </a:r>
            <a:r>
              <a:rPr lang="ru-RU" dirty="0" smtClean="0">
                <a:solidFill>
                  <a:srgbClr val="000000"/>
                </a:solidFill>
                <a:latin typeface="Georgia"/>
                <a:ea typeface="Times New Roman"/>
                <a:cs typeface="Times New Roman"/>
              </a:rPr>
              <a:t>ежедневно </a:t>
            </a:r>
            <a:r>
              <a:rPr lang="ru-RU" dirty="0">
                <a:solidFill>
                  <a:srgbClr val="000000"/>
                </a:solidFill>
                <a:latin typeface="Georgia"/>
                <a:ea typeface="Times New Roman"/>
                <a:cs typeface="Times New Roman"/>
              </a:rPr>
              <a:t>делать физические упражнения, </a:t>
            </a:r>
            <a:r>
              <a:rPr lang="ru-RU" dirty="0" smtClean="0">
                <a:solidFill>
                  <a:srgbClr val="000000"/>
                </a:solidFill>
                <a:latin typeface="Georgia"/>
                <a:ea typeface="Times New Roman"/>
                <a:cs typeface="Times New Roman"/>
              </a:rPr>
              <a:t>организованно </a:t>
            </a:r>
            <a:r>
              <a:rPr lang="ru-RU" dirty="0">
                <a:solidFill>
                  <a:srgbClr val="000000"/>
                </a:solidFill>
                <a:latin typeface="Georgia"/>
                <a:ea typeface="Times New Roman"/>
                <a:cs typeface="Times New Roman"/>
              </a:rPr>
              <a:t>начинать свой трудовой день, согласованно действовать в </a:t>
            </a:r>
            <a:r>
              <a:rPr lang="ru-RU" dirty="0" smtClean="0">
                <a:solidFill>
                  <a:srgbClr val="000000"/>
                </a:solidFill>
                <a:latin typeface="Georgia"/>
                <a:ea typeface="Times New Roman"/>
                <a:cs typeface="Times New Roman"/>
              </a:rPr>
              <a:t>коллективе.</a:t>
            </a:r>
          </a:p>
          <a:p>
            <a:pPr>
              <a:lnSpc>
                <a:spcPct val="115000"/>
              </a:lnSpc>
              <a:spcBef>
                <a:spcPts val="840"/>
              </a:spcBef>
              <a:spcAft>
                <a:spcPts val="0"/>
              </a:spcAft>
            </a:pPr>
            <a:r>
              <a:rPr lang="ru-RU" dirty="0" smtClean="0">
                <a:solidFill>
                  <a:srgbClr val="000000"/>
                </a:solidFill>
                <a:latin typeface="Georgia"/>
                <a:ea typeface="Times New Roman"/>
                <a:cs typeface="Times New Roman"/>
              </a:rPr>
              <a:t>3) </a:t>
            </a:r>
            <a:r>
              <a:rPr lang="ru-RU" dirty="0" smtClean="0">
                <a:solidFill>
                  <a:srgbClr val="000000"/>
                </a:solidFill>
                <a:latin typeface="Georgia"/>
                <a:ea typeface="Times New Roman"/>
                <a:cs typeface="Times New Roman"/>
              </a:rPr>
              <a:t>Совершенствовать  </a:t>
            </a:r>
            <a:r>
              <a:rPr lang="ru-RU" dirty="0" smtClean="0">
                <a:solidFill>
                  <a:srgbClr val="000000"/>
                </a:solidFill>
                <a:latin typeface="Georgia"/>
                <a:ea typeface="Times New Roman"/>
                <a:cs typeface="Times New Roman"/>
              </a:rPr>
              <a:t>двигательные способности у </a:t>
            </a:r>
            <a:r>
              <a:rPr lang="ru-RU" dirty="0">
                <a:solidFill>
                  <a:srgbClr val="000000"/>
                </a:solidFill>
                <a:latin typeface="Georgia"/>
                <a:ea typeface="Times New Roman"/>
                <a:cs typeface="Times New Roman"/>
              </a:rPr>
              <a:t>детей, </a:t>
            </a:r>
            <a:r>
              <a:rPr lang="ru-RU" dirty="0" smtClean="0">
                <a:solidFill>
                  <a:srgbClr val="000000"/>
                </a:solidFill>
                <a:latin typeface="Georgia"/>
                <a:ea typeface="Times New Roman"/>
                <a:cs typeface="Times New Roman"/>
              </a:rPr>
              <a:t>физические </a:t>
            </a:r>
            <a:r>
              <a:rPr lang="ru-RU" dirty="0">
                <a:solidFill>
                  <a:srgbClr val="000000"/>
                </a:solidFill>
                <a:latin typeface="Georgia"/>
                <a:ea typeface="Times New Roman"/>
                <a:cs typeface="Times New Roman"/>
              </a:rPr>
              <a:t>качества (сила, ловкость, гибкость), </a:t>
            </a:r>
            <a:r>
              <a:rPr lang="ru-RU" dirty="0" smtClean="0">
                <a:solidFill>
                  <a:srgbClr val="000000"/>
                </a:solidFill>
                <a:latin typeface="Georgia"/>
                <a:ea typeface="Times New Roman"/>
                <a:cs typeface="Times New Roman"/>
              </a:rPr>
              <a:t>улучшить работу координационных </a:t>
            </a:r>
            <a:r>
              <a:rPr lang="ru-RU" dirty="0">
                <a:solidFill>
                  <a:srgbClr val="000000"/>
                </a:solidFill>
                <a:latin typeface="Georgia"/>
                <a:ea typeface="Times New Roman"/>
                <a:cs typeface="Times New Roman"/>
              </a:rPr>
              <a:t>механизмов, </a:t>
            </a:r>
            <a:endParaRPr lang="ru-RU" dirty="0" smtClean="0">
              <a:solidFill>
                <a:srgbClr val="000000"/>
              </a:solidFill>
              <a:latin typeface="Georgia"/>
              <a:ea typeface="Times New Roman"/>
              <a:cs typeface="Times New Roman"/>
            </a:endParaRPr>
          </a:p>
          <a:p>
            <a:pPr>
              <a:lnSpc>
                <a:spcPct val="115000"/>
              </a:lnSpc>
              <a:spcBef>
                <a:spcPts val="840"/>
              </a:spcBef>
              <a:spcAft>
                <a:spcPts val="0"/>
              </a:spcAft>
            </a:pPr>
            <a:r>
              <a:rPr lang="ru-RU" dirty="0" smtClean="0">
                <a:solidFill>
                  <a:srgbClr val="000000"/>
                </a:solidFill>
                <a:latin typeface="Georgia"/>
                <a:ea typeface="Times New Roman"/>
                <a:cs typeface="Times New Roman"/>
              </a:rPr>
              <a:t>4) </a:t>
            </a:r>
            <a:r>
              <a:rPr lang="ru-RU" dirty="0">
                <a:solidFill>
                  <a:srgbClr val="000000"/>
                </a:solidFill>
                <a:latin typeface="Georgia"/>
                <a:ea typeface="Times New Roman"/>
                <a:cs typeface="Times New Roman"/>
              </a:rPr>
              <a:t>П</a:t>
            </a:r>
            <a:r>
              <a:rPr lang="ru-RU" dirty="0" smtClean="0">
                <a:solidFill>
                  <a:srgbClr val="000000"/>
                </a:solidFill>
                <a:latin typeface="Georgia"/>
                <a:ea typeface="Times New Roman"/>
                <a:cs typeface="Times New Roman"/>
              </a:rPr>
              <a:t>риобретение детьми новых  знаний  </a:t>
            </a:r>
            <a:r>
              <a:rPr lang="ru-RU" dirty="0" smtClean="0">
                <a:solidFill>
                  <a:srgbClr val="000000"/>
                </a:solidFill>
                <a:latin typeface="Georgia"/>
                <a:ea typeface="Times New Roman"/>
                <a:cs typeface="Times New Roman"/>
              </a:rPr>
              <a:t>в </a:t>
            </a:r>
            <a:r>
              <a:rPr lang="ru-RU" dirty="0">
                <a:solidFill>
                  <a:srgbClr val="000000"/>
                </a:solidFill>
                <a:latin typeface="Georgia"/>
                <a:ea typeface="Times New Roman"/>
                <a:cs typeface="Times New Roman"/>
              </a:rPr>
              <a:t>области физической культуры.</a:t>
            </a:r>
            <a:endParaRPr lang="ru-RU" sz="1400" dirty="0">
              <a:latin typeface="Calibri"/>
              <a:ea typeface="Calibri"/>
              <a:cs typeface="Times New Roman"/>
            </a:endParaRPr>
          </a:p>
          <a:p>
            <a:pPr>
              <a:lnSpc>
                <a:spcPct val="115000"/>
              </a:lnSpc>
              <a:spcBef>
                <a:spcPts val="840"/>
              </a:spcBef>
              <a:spcAft>
                <a:spcPts val="0"/>
              </a:spcAft>
            </a:pPr>
            <a:endParaRPr lang="ru-RU" dirty="0" smtClean="0">
              <a:solidFill>
                <a:srgbClr val="000000"/>
              </a:solidFill>
              <a:latin typeface="Georgia"/>
              <a:ea typeface="Times New Roman"/>
              <a:cs typeface="Times New Roman"/>
            </a:endParaRPr>
          </a:p>
          <a:p>
            <a:pPr>
              <a:lnSpc>
                <a:spcPct val="115000"/>
              </a:lnSpc>
              <a:spcBef>
                <a:spcPts val="840"/>
              </a:spcBef>
              <a:spcAft>
                <a:spcPts val="0"/>
              </a:spcAft>
            </a:pPr>
            <a:r>
              <a:rPr lang="ru-RU" dirty="0">
                <a:solidFill>
                  <a:srgbClr val="000000"/>
                </a:solidFill>
                <a:latin typeface="Georgia"/>
                <a:ea typeface="Times New Roman"/>
                <a:cs typeface="Times New Roman"/>
              </a:rPr>
              <a:t> </a:t>
            </a:r>
            <a:r>
              <a:rPr lang="ru-RU" dirty="0" smtClean="0">
                <a:solidFill>
                  <a:srgbClr val="000000"/>
                </a:solidFill>
                <a:latin typeface="Georgia"/>
                <a:ea typeface="Times New Roman"/>
                <a:cs typeface="Times New Roman"/>
              </a:rPr>
              <a:t>            </a:t>
            </a:r>
            <a:endParaRPr lang="ru-RU" sz="1400" dirty="0">
              <a:effectLst/>
              <a:latin typeface="Calibri"/>
              <a:ea typeface="Calibri"/>
              <a:cs typeface="Times New Roman"/>
            </a:endParaRPr>
          </a:p>
        </p:txBody>
      </p:sp>
    </p:spTree>
    <p:extLst>
      <p:ext uri="{BB962C8B-B14F-4D97-AF65-F5344CB8AC3E}">
        <p14:creationId xmlns:p14="http://schemas.microsoft.com/office/powerpoint/2010/main" val="15728568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a:xfrm>
            <a:off x="1233056" y="188640"/>
            <a:ext cx="7700633" cy="6489251"/>
          </a:xfrm>
        </p:spPr>
        <p:txBody>
          <a:bodyPr>
            <a:normAutofit fontScale="77500" lnSpcReduction="20000"/>
          </a:bodyPr>
          <a:lstStyle/>
          <a:p>
            <a:pPr marL="82296" indent="0" algn="just">
              <a:buNone/>
            </a:pPr>
            <a:r>
              <a:rPr lang="ru-RU" sz="2300" dirty="0" smtClean="0">
                <a:latin typeface="Times New Roman" panose="02020603050405020304" pitchFamily="18" charset="0"/>
                <a:cs typeface="Times New Roman" panose="02020603050405020304" pitchFamily="18" charset="0"/>
              </a:rPr>
              <a:t>Утренняя гимнастика в детском саду имеет большое оздоровительное значение и является обязательной частью распорядка дня.</a:t>
            </a:r>
            <a:endParaRPr lang="ru-RU" sz="2300" dirty="0">
              <a:latin typeface="Times New Roman" panose="02020603050405020304" pitchFamily="18" charset="0"/>
              <a:cs typeface="Times New Roman" panose="02020603050405020304" pitchFamily="18" charset="0"/>
            </a:endParaRPr>
          </a:p>
          <a:p>
            <a:pPr marL="82296" indent="0" algn="just">
              <a:buNone/>
            </a:pPr>
            <a:r>
              <a:rPr lang="ru-RU" sz="2300" dirty="0" smtClean="0">
                <a:latin typeface="Times New Roman" panose="02020603050405020304" pitchFamily="18" charset="0"/>
                <a:cs typeface="Times New Roman" panose="02020603050405020304" pitchFamily="18" charset="0"/>
              </a:rPr>
              <a:t>Утренняя гимнастика – это комплекс специально подобранных упражнений, нацеленных настроить, «зарядить», ребенка на весь предстоящий день. </a:t>
            </a:r>
          </a:p>
          <a:p>
            <a:pPr marL="82296" indent="0" algn="just">
              <a:buNone/>
            </a:pPr>
            <a:r>
              <a:rPr lang="ru-RU" sz="2300" dirty="0" smtClean="0">
                <a:latin typeface="Times New Roman" panose="02020603050405020304" pitchFamily="18" charset="0"/>
                <a:cs typeface="Times New Roman" panose="02020603050405020304" pitchFamily="18" charset="0"/>
              </a:rPr>
              <a:t>Утреннюю гимнастику в детском саду проводит воспитатель.  Помещение, где проводится утренняя гимнастика, проветривается  за несколько минут до прихода детей.</a:t>
            </a:r>
          </a:p>
          <a:p>
            <a:pPr algn="just">
              <a:lnSpc>
                <a:spcPct val="115000"/>
              </a:lnSpc>
              <a:spcBef>
                <a:spcPts val="840"/>
              </a:spcBef>
              <a:spcAft>
                <a:spcPts val="0"/>
              </a:spcAft>
            </a:pPr>
            <a:r>
              <a:rPr lang="ru-RU" sz="2300" dirty="0">
                <a:solidFill>
                  <a:srgbClr val="000000"/>
                </a:solidFill>
                <a:latin typeface="Times New Roman" panose="02020603050405020304" pitchFamily="18" charset="0"/>
                <a:ea typeface="Times New Roman"/>
                <a:cs typeface="Times New Roman" panose="02020603050405020304" pitchFamily="18" charset="0"/>
              </a:rPr>
              <a:t>Весной и </a:t>
            </a:r>
            <a:r>
              <a:rPr lang="ru-RU" sz="2300" dirty="0" smtClean="0">
                <a:solidFill>
                  <a:srgbClr val="000000"/>
                </a:solidFill>
                <a:latin typeface="Times New Roman" panose="02020603050405020304" pitchFamily="18" charset="0"/>
                <a:ea typeface="Times New Roman"/>
                <a:cs typeface="Times New Roman" panose="02020603050405020304" pitchFamily="18" charset="0"/>
              </a:rPr>
              <a:t>летом утренняя </a:t>
            </a:r>
            <a:r>
              <a:rPr lang="ru-RU" sz="2300" dirty="0">
                <a:solidFill>
                  <a:srgbClr val="000000"/>
                </a:solidFill>
                <a:latin typeface="Times New Roman" panose="02020603050405020304" pitchFamily="18" charset="0"/>
                <a:ea typeface="Times New Roman"/>
                <a:cs typeface="Times New Roman" panose="02020603050405020304" pitchFamily="18" charset="0"/>
              </a:rPr>
              <a:t>гимнастика проводится с детьми во всех возрастных группах на участке. Воспитатель в зависимости от погоды регулирует физическую нагрузку: при понижении температуры увеличивает ее, изменяя темп выполнения упражнения; при повышении температуры снижает, чтобы избежать перегревания организма. Летом дети занимаются в трусах и босиком.</a:t>
            </a:r>
            <a:endParaRPr lang="ru-RU" sz="2300" dirty="0">
              <a:latin typeface="Times New Roman" panose="02020603050405020304" pitchFamily="18" charset="0"/>
              <a:ea typeface="Calibri"/>
              <a:cs typeface="Times New Roman" panose="02020603050405020304" pitchFamily="18" charset="0"/>
            </a:endParaRPr>
          </a:p>
          <a:p>
            <a:pPr algn="just">
              <a:lnSpc>
                <a:spcPct val="115000"/>
              </a:lnSpc>
              <a:spcBef>
                <a:spcPts val="840"/>
              </a:spcBef>
              <a:spcAft>
                <a:spcPts val="0"/>
              </a:spcAft>
            </a:pPr>
            <a:r>
              <a:rPr lang="ru-RU" sz="2300" dirty="0">
                <a:solidFill>
                  <a:srgbClr val="000000"/>
                </a:solidFill>
                <a:latin typeface="Times New Roman" panose="02020603050405020304" pitchFamily="18" charset="0"/>
                <a:ea typeface="Times New Roman"/>
                <a:cs typeface="Times New Roman" panose="02020603050405020304" pitchFamily="18" charset="0"/>
              </a:rPr>
              <a:t>Поздней осенью и зимой утренняя гимнастика может проводиться на участке, но только с детьми шестого года жизни, причем с детьми наиболее физически подготовленными и закаленными. Обязательное условие – врачебный контроль. Занятие </a:t>
            </a:r>
            <a:r>
              <a:rPr lang="ru-RU" sz="2300" dirty="0" smtClean="0">
                <a:solidFill>
                  <a:srgbClr val="000000"/>
                </a:solidFill>
                <a:latin typeface="Times New Roman" panose="02020603050405020304" pitchFamily="18" charset="0"/>
                <a:ea typeface="Times New Roman"/>
                <a:cs typeface="Times New Roman" panose="02020603050405020304" pitchFamily="18" charset="0"/>
              </a:rPr>
              <a:t>проводится </a:t>
            </a:r>
            <a:r>
              <a:rPr lang="ru-RU" sz="2300" dirty="0">
                <a:solidFill>
                  <a:srgbClr val="000000"/>
                </a:solidFill>
                <a:latin typeface="Times New Roman" panose="02020603050405020304" pitchFamily="18" charset="0"/>
                <a:ea typeface="Times New Roman"/>
                <a:cs typeface="Times New Roman" panose="02020603050405020304" pitchFamily="18" charset="0"/>
              </a:rPr>
              <a:t>в облегченной </a:t>
            </a:r>
            <a:r>
              <a:rPr lang="ru-RU" sz="2300" dirty="0" smtClean="0">
                <a:solidFill>
                  <a:srgbClr val="000000"/>
                </a:solidFill>
                <a:latin typeface="Times New Roman" panose="02020603050405020304" pitchFamily="18" charset="0"/>
                <a:ea typeface="Times New Roman"/>
                <a:cs typeface="Times New Roman" panose="02020603050405020304" pitchFamily="18" charset="0"/>
              </a:rPr>
              <a:t>форме. </a:t>
            </a:r>
            <a:r>
              <a:rPr lang="ru-RU" sz="2300" dirty="0">
                <a:solidFill>
                  <a:srgbClr val="000000"/>
                </a:solidFill>
                <a:latin typeface="Times New Roman" panose="02020603050405020304" pitchFamily="18" charset="0"/>
                <a:ea typeface="Times New Roman"/>
                <a:cs typeface="Times New Roman" panose="02020603050405020304" pitchFamily="18" charset="0"/>
              </a:rPr>
              <a:t>Упражнения подбираются с учетом одежды и выполняются в более энергичном темпе. Особенно тщательно нужно следить за тем, чтобы дети не охлаждались.</a:t>
            </a:r>
            <a:endParaRPr lang="ru-RU" sz="2300" dirty="0">
              <a:latin typeface="Times New Roman" panose="02020603050405020304" pitchFamily="18" charset="0"/>
              <a:ea typeface="Calibri"/>
              <a:cs typeface="Times New Roman" panose="02020603050405020304" pitchFamily="18" charset="0"/>
            </a:endParaRPr>
          </a:p>
          <a:p>
            <a:pPr marL="82296" indent="0" algn="just">
              <a:buNone/>
            </a:pPr>
            <a:endParaRPr lang="ru-RU" sz="2400" dirty="0"/>
          </a:p>
        </p:txBody>
      </p:sp>
    </p:spTree>
    <p:extLst>
      <p:ext uri="{BB962C8B-B14F-4D97-AF65-F5344CB8AC3E}">
        <p14:creationId xmlns:p14="http://schemas.microsoft.com/office/powerpoint/2010/main" val="175734954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115616" y="116632"/>
            <a:ext cx="7776864" cy="6555128"/>
          </a:xfrm>
          <a:prstGeom prst="rect">
            <a:avLst/>
          </a:prstGeom>
        </p:spPr>
        <p:txBody>
          <a:bodyPr wrap="square">
            <a:spAutoFit/>
          </a:bodyPr>
          <a:lstStyle/>
          <a:p>
            <a:pPr algn="just">
              <a:lnSpc>
                <a:spcPct val="115000"/>
              </a:lnSpc>
              <a:spcBef>
                <a:spcPts val="840"/>
              </a:spcBef>
              <a:spcAft>
                <a:spcPts val="0"/>
              </a:spcAft>
            </a:pPr>
            <a:r>
              <a:rPr lang="ru-RU" dirty="0" smtClean="0">
                <a:solidFill>
                  <a:srgbClr val="000000"/>
                </a:solidFill>
                <a:latin typeface="Georgia"/>
                <a:ea typeface="Times New Roman"/>
                <a:cs typeface="Times New Roman"/>
              </a:rPr>
              <a:t>       Утреннюю </a:t>
            </a:r>
            <a:r>
              <a:rPr lang="ru-RU" dirty="0">
                <a:solidFill>
                  <a:srgbClr val="000000"/>
                </a:solidFill>
                <a:latin typeface="Georgia"/>
                <a:ea typeface="Times New Roman"/>
                <a:cs typeface="Times New Roman"/>
              </a:rPr>
              <a:t>гимнастику условно подразделяют на три части: </a:t>
            </a:r>
            <a:r>
              <a:rPr lang="ru-RU" b="1" dirty="0">
                <a:solidFill>
                  <a:srgbClr val="000000"/>
                </a:solidFill>
                <a:latin typeface="Georgia"/>
                <a:ea typeface="Times New Roman"/>
                <a:cs typeface="Times New Roman"/>
              </a:rPr>
              <a:t>вводную, основную и заключительную. </a:t>
            </a:r>
            <a:endParaRPr lang="ru-RU" b="1" dirty="0" smtClean="0">
              <a:solidFill>
                <a:srgbClr val="000000"/>
              </a:solidFill>
              <a:latin typeface="Georgia"/>
              <a:ea typeface="Times New Roman"/>
              <a:cs typeface="Times New Roman"/>
            </a:endParaRPr>
          </a:p>
          <a:p>
            <a:pPr algn="just">
              <a:lnSpc>
                <a:spcPct val="115000"/>
              </a:lnSpc>
              <a:spcBef>
                <a:spcPts val="840"/>
              </a:spcBef>
              <a:spcAft>
                <a:spcPts val="0"/>
              </a:spcAft>
            </a:pPr>
            <a:r>
              <a:rPr lang="ru-RU" dirty="0" smtClean="0">
                <a:solidFill>
                  <a:srgbClr val="000000"/>
                </a:solidFill>
                <a:latin typeface="Georgia"/>
                <a:ea typeface="Times New Roman"/>
                <a:cs typeface="Times New Roman"/>
              </a:rPr>
              <a:t>      Каждая </a:t>
            </a:r>
            <a:r>
              <a:rPr lang="ru-RU" dirty="0">
                <a:solidFill>
                  <a:srgbClr val="000000"/>
                </a:solidFill>
                <a:latin typeface="Georgia"/>
                <a:ea typeface="Times New Roman"/>
                <a:cs typeface="Times New Roman"/>
              </a:rPr>
              <a:t>часть имеет свои задачи и содержание. </a:t>
            </a:r>
            <a:endParaRPr lang="ru-RU" dirty="0" smtClean="0">
              <a:solidFill>
                <a:srgbClr val="000000"/>
              </a:solidFill>
              <a:latin typeface="Georgia"/>
              <a:ea typeface="Times New Roman"/>
              <a:cs typeface="Times New Roman"/>
            </a:endParaRPr>
          </a:p>
          <a:p>
            <a:pPr algn="just">
              <a:lnSpc>
                <a:spcPct val="115000"/>
              </a:lnSpc>
              <a:spcBef>
                <a:spcPts val="840"/>
              </a:spcBef>
              <a:spcAft>
                <a:spcPts val="0"/>
              </a:spcAft>
            </a:pPr>
            <a:r>
              <a:rPr lang="ru-RU" dirty="0" smtClean="0">
                <a:solidFill>
                  <a:srgbClr val="000000"/>
                </a:solidFill>
                <a:latin typeface="Georgia"/>
                <a:ea typeface="Times New Roman"/>
                <a:cs typeface="Times New Roman"/>
              </a:rPr>
              <a:t>      В </a:t>
            </a:r>
            <a:r>
              <a:rPr lang="ru-RU" dirty="0">
                <a:solidFill>
                  <a:srgbClr val="000000"/>
                </a:solidFill>
                <a:latin typeface="Georgia"/>
                <a:ea typeface="Times New Roman"/>
                <a:cs typeface="Times New Roman"/>
              </a:rPr>
              <a:t>первой, </a:t>
            </a:r>
            <a:r>
              <a:rPr lang="ru-RU" b="1" dirty="0">
                <a:solidFill>
                  <a:srgbClr val="000000"/>
                </a:solidFill>
                <a:latin typeface="Georgia"/>
                <a:ea typeface="Times New Roman"/>
                <a:cs typeface="Times New Roman"/>
              </a:rPr>
              <a:t>вводной части </a:t>
            </a:r>
            <a:r>
              <a:rPr lang="ru-RU" dirty="0" smtClean="0">
                <a:solidFill>
                  <a:srgbClr val="000000"/>
                </a:solidFill>
                <a:latin typeface="Georgia"/>
                <a:ea typeface="Times New Roman"/>
                <a:cs typeface="Times New Roman"/>
              </a:rPr>
              <a:t>организуем </a:t>
            </a:r>
            <a:r>
              <a:rPr lang="ru-RU" dirty="0">
                <a:solidFill>
                  <a:srgbClr val="000000"/>
                </a:solidFill>
                <a:latin typeface="Georgia"/>
                <a:ea typeface="Times New Roman"/>
                <a:cs typeface="Times New Roman"/>
              </a:rPr>
              <a:t>внимание детей, </a:t>
            </a:r>
            <a:r>
              <a:rPr lang="ru-RU" dirty="0" smtClean="0">
                <a:solidFill>
                  <a:srgbClr val="000000"/>
                </a:solidFill>
                <a:latin typeface="Georgia"/>
                <a:ea typeface="Times New Roman"/>
                <a:cs typeface="Times New Roman"/>
              </a:rPr>
              <a:t>обучаем </a:t>
            </a:r>
            <a:r>
              <a:rPr lang="ru-RU" dirty="0">
                <a:solidFill>
                  <a:srgbClr val="000000"/>
                </a:solidFill>
                <a:latin typeface="Georgia"/>
                <a:ea typeface="Times New Roman"/>
                <a:cs typeface="Times New Roman"/>
              </a:rPr>
              <a:t>их согласованным действиям, выработке правильной </a:t>
            </a:r>
            <a:r>
              <a:rPr lang="ru-RU" dirty="0" smtClean="0">
                <a:solidFill>
                  <a:srgbClr val="000000"/>
                </a:solidFill>
                <a:latin typeface="Georgia"/>
                <a:ea typeface="Times New Roman"/>
                <a:cs typeface="Times New Roman"/>
              </a:rPr>
              <a:t>осанки </a:t>
            </a:r>
            <a:r>
              <a:rPr lang="ru-RU" dirty="0">
                <a:solidFill>
                  <a:srgbClr val="000000"/>
                </a:solidFill>
                <a:latin typeface="Georgia"/>
                <a:ea typeface="Times New Roman"/>
                <a:cs typeface="Times New Roman"/>
              </a:rPr>
              <a:t>и </a:t>
            </a:r>
            <a:r>
              <a:rPr lang="ru-RU" dirty="0" smtClean="0">
                <a:solidFill>
                  <a:srgbClr val="000000"/>
                </a:solidFill>
                <a:latin typeface="Georgia"/>
                <a:ea typeface="Times New Roman"/>
                <a:cs typeface="Times New Roman"/>
              </a:rPr>
              <a:t>подготавливаем </a:t>
            </a:r>
            <a:r>
              <a:rPr lang="ru-RU" dirty="0">
                <a:solidFill>
                  <a:srgbClr val="000000"/>
                </a:solidFill>
                <a:latin typeface="Georgia"/>
                <a:ea typeface="Times New Roman"/>
                <a:cs typeface="Times New Roman"/>
              </a:rPr>
              <a:t>организм к выполнению более сложных упражнений. </a:t>
            </a:r>
            <a:endParaRPr lang="ru-RU" dirty="0" smtClean="0">
              <a:solidFill>
                <a:srgbClr val="000000"/>
              </a:solidFill>
              <a:latin typeface="Georgia"/>
              <a:ea typeface="Times New Roman"/>
              <a:cs typeface="Times New Roman"/>
            </a:endParaRPr>
          </a:p>
          <a:p>
            <a:pPr algn="just">
              <a:lnSpc>
                <a:spcPct val="115000"/>
              </a:lnSpc>
              <a:spcBef>
                <a:spcPts val="840"/>
              </a:spcBef>
              <a:spcAft>
                <a:spcPts val="0"/>
              </a:spcAft>
            </a:pPr>
            <a:r>
              <a:rPr lang="ru-RU" dirty="0" smtClean="0">
                <a:solidFill>
                  <a:srgbClr val="000000"/>
                </a:solidFill>
                <a:latin typeface="Georgia"/>
                <a:ea typeface="Times New Roman"/>
                <a:cs typeface="Times New Roman"/>
              </a:rPr>
              <a:t>    С </a:t>
            </a:r>
            <a:r>
              <a:rPr lang="ru-RU" dirty="0">
                <a:solidFill>
                  <a:srgbClr val="000000"/>
                </a:solidFill>
                <a:latin typeface="Georgia"/>
                <a:ea typeface="Times New Roman"/>
                <a:cs typeface="Times New Roman"/>
              </a:rPr>
              <a:t>этой целью </a:t>
            </a:r>
            <a:r>
              <a:rPr lang="ru-RU" dirty="0" smtClean="0">
                <a:solidFill>
                  <a:srgbClr val="000000"/>
                </a:solidFill>
                <a:latin typeface="Georgia"/>
                <a:ea typeface="Times New Roman"/>
                <a:cs typeface="Times New Roman"/>
              </a:rPr>
              <a:t>включаем: </a:t>
            </a:r>
            <a:r>
              <a:rPr lang="ru-RU" dirty="0">
                <a:solidFill>
                  <a:srgbClr val="000000"/>
                </a:solidFill>
                <a:latin typeface="Georgia"/>
                <a:ea typeface="Times New Roman"/>
                <a:cs typeface="Times New Roman"/>
              </a:rPr>
              <a:t>построения (в колону, в шеренгу); строевые упражнения (повороты и полуобороты налево, направо, кругом); перестроения из одной </a:t>
            </a:r>
            <a:r>
              <a:rPr lang="ru-RU" dirty="0" smtClean="0">
                <a:solidFill>
                  <a:srgbClr val="000000"/>
                </a:solidFill>
                <a:latin typeface="Georgia"/>
                <a:ea typeface="Times New Roman"/>
                <a:cs typeface="Times New Roman"/>
              </a:rPr>
              <a:t>колонны </a:t>
            </a:r>
            <a:r>
              <a:rPr lang="ru-RU" dirty="0">
                <a:solidFill>
                  <a:srgbClr val="000000"/>
                </a:solidFill>
                <a:latin typeface="Georgia"/>
                <a:ea typeface="Times New Roman"/>
                <a:cs typeface="Times New Roman"/>
              </a:rPr>
              <a:t>в две, из двух </a:t>
            </a:r>
            <a:r>
              <a:rPr lang="ru-RU" dirty="0" smtClean="0">
                <a:solidFill>
                  <a:srgbClr val="000000"/>
                </a:solidFill>
                <a:latin typeface="Georgia"/>
                <a:ea typeface="Times New Roman"/>
                <a:cs typeface="Times New Roman"/>
              </a:rPr>
              <a:t>колонн </a:t>
            </a:r>
            <a:r>
              <a:rPr lang="ru-RU" dirty="0">
                <a:solidFill>
                  <a:srgbClr val="000000"/>
                </a:solidFill>
                <a:latin typeface="Georgia"/>
                <a:ea typeface="Times New Roman"/>
                <a:cs typeface="Times New Roman"/>
              </a:rPr>
              <a:t>в четыре, в круг, несколько кругов, смыкания и размыкания приставными шагами в сторону; непродолжительную ходьбу, чередующуюся с упражнениями, способствующими укреплению опорно-двигательного аппарата и формированию осанки (ходьба на носках, с различным положением рук, ходьба с высоким подниманием коленей, на </a:t>
            </a:r>
            <a:r>
              <a:rPr lang="ru-RU" dirty="0" smtClean="0">
                <a:solidFill>
                  <a:srgbClr val="000000"/>
                </a:solidFill>
                <a:latin typeface="Georgia"/>
                <a:ea typeface="Times New Roman"/>
                <a:cs typeface="Times New Roman"/>
              </a:rPr>
              <a:t>пятках); </a:t>
            </a:r>
            <a:r>
              <a:rPr lang="ru-RU" dirty="0">
                <a:solidFill>
                  <a:srgbClr val="000000"/>
                </a:solidFill>
                <a:latin typeface="Georgia"/>
                <a:ea typeface="Times New Roman"/>
                <a:cs typeface="Times New Roman"/>
              </a:rPr>
              <a:t>бег друг за другом и врассыпную или в сочетании с прыжками. </a:t>
            </a:r>
            <a:endParaRPr lang="ru-RU" dirty="0" smtClean="0">
              <a:solidFill>
                <a:srgbClr val="000000"/>
              </a:solidFill>
              <a:latin typeface="Georgia"/>
              <a:ea typeface="Times New Roman"/>
              <a:cs typeface="Times New Roman"/>
            </a:endParaRPr>
          </a:p>
          <a:p>
            <a:pPr algn="just">
              <a:lnSpc>
                <a:spcPct val="115000"/>
              </a:lnSpc>
              <a:spcBef>
                <a:spcPts val="840"/>
              </a:spcBef>
              <a:spcAft>
                <a:spcPts val="0"/>
              </a:spcAft>
            </a:pPr>
            <a:r>
              <a:rPr lang="ru-RU" dirty="0">
                <a:solidFill>
                  <a:srgbClr val="000000"/>
                </a:solidFill>
                <a:latin typeface="Georgia"/>
                <a:ea typeface="Times New Roman"/>
                <a:cs typeface="Times New Roman"/>
              </a:rPr>
              <a:t> </a:t>
            </a:r>
            <a:r>
              <a:rPr lang="ru-RU" dirty="0" smtClean="0">
                <a:solidFill>
                  <a:srgbClr val="000000"/>
                </a:solidFill>
                <a:latin typeface="Georgia"/>
                <a:ea typeface="Times New Roman"/>
                <a:cs typeface="Times New Roman"/>
              </a:rPr>
              <a:t>     Продолжительность </a:t>
            </a:r>
            <a:r>
              <a:rPr lang="ru-RU" dirty="0">
                <a:solidFill>
                  <a:srgbClr val="000000"/>
                </a:solidFill>
                <a:latin typeface="Georgia"/>
                <a:ea typeface="Times New Roman"/>
                <a:cs typeface="Times New Roman"/>
              </a:rPr>
              <a:t>вводной части в среднем </a:t>
            </a:r>
            <a:r>
              <a:rPr lang="ru-RU" dirty="0" smtClean="0">
                <a:solidFill>
                  <a:srgbClr val="000000"/>
                </a:solidFill>
                <a:latin typeface="Georgia"/>
                <a:ea typeface="Times New Roman"/>
                <a:cs typeface="Times New Roman"/>
              </a:rPr>
              <a:t>длится </a:t>
            </a:r>
            <a:r>
              <a:rPr lang="ru-RU" dirty="0">
                <a:solidFill>
                  <a:srgbClr val="000000"/>
                </a:solidFill>
                <a:latin typeface="Georgia"/>
                <a:ea typeface="Times New Roman"/>
                <a:cs typeface="Times New Roman"/>
              </a:rPr>
              <a:t>от 1 до 2 минут.</a:t>
            </a:r>
            <a:endParaRPr lang="ru-RU" sz="1400" dirty="0">
              <a:effectLst/>
              <a:latin typeface="Calibri"/>
              <a:ea typeface="Calibri"/>
              <a:cs typeface="Times New Roman"/>
            </a:endParaRPr>
          </a:p>
        </p:txBody>
      </p:sp>
    </p:spTree>
    <p:extLst>
      <p:ext uri="{BB962C8B-B14F-4D97-AF65-F5344CB8AC3E}">
        <p14:creationId xmlns:p14="http://schemas.microsoft.com/office/powerpoint/2010/main" val="184167191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989495" y="0"/>
            <a:ext cx="7704856" cy="3970318"/>
          </a:xfrm>
          <a:prstGeom prst="rect">
            <a:avLst/>
          </a:prstGeom>
        </p:spPr>
        <p:txBody>
          <a:bodyPr wrap="square">
            <a:spAutoFit/>
          </a:bodyPr>
          <a:lstStyle/>
          <a:p>
            <a:pPr algn="just"/>
            <a:r>
              <a:rPr lang="ru-RU" dirty="0" smtClean="0">
                <a:solidFill>
                  <a:srgbClr val="000000"/>
                </a:solidFill>
                <a:latin typeface="Georgia"/>
                <a:ea typeface="Times New Roman"/>
                <a:cs typeface="Times New Roman"/>
              </a:rPr>
              <a:t>       Во </a:t>
            </a:r>
            <a:r>
              <a:rPr lang="ru-RU" dirty="0">
                <a:solidFill>
                  <a:srgbClr val="000000"/>
                </a:solidFill>
                <a:latin typeface="Georgia"/>
                <a:ea typeface="Times New Roman"/>
                <a:cs typeface="Times New Roman"/>
              </a:rPr>
              <a:t>второй, </a:t>
            </a:r>
            <a:r>
              <a:rPr lang="ru-RU" b="1" dirty="0">
                <a:solidFill>
                  <a:srgbClr val="000000"/>
                </a:solidFill>
                <a:latin typeface="Georgia"/>
                <a:ea typeface="Times New Roman"/>
                <a:cs typeface="Times New Roman"/>
              </a:rPr>
              <a:t>основной части </a:t>
            </a:r>
            <a:r>
              <a:rPr lang="ru-RU" dirty="0" smtClean="0">
                <a:solidFill>
                  <a:srgbClr val="000000"/>
                </a:solidFill>
                <a:latin typeface="Georgia"/>
                <a:ea typeface="Times New Roman"/>
                <a:cs typeface="Times New Roman"/>
              </a:rPr>
              <a:t>ставим </a:t>
            </a:r>
            <a:r>
              <a:rPr lang="ru-RU" dirty="0">
                <a:solidFill>
                  <a:srgbClr val="000000"/>
                </a:solidFill>
                <a:latin typeface="Georgia"/>
                <a:ea typeface="Times New Roman"/>
                <a:cs typeface="Times New Roman"/>
              </a:rPr>
              <a:t>задачи укрепления основных мышечных групп, формирования правильной осанки. </a:t>
            </a:r>
            <a:endParaRPr lang="ru-RU" dirty="0" smtClean="0">
              <a:solidFill>
                <a:srgbClr val="000000"/>
              </a:solidFill>
              <a:latin typeface="Georgia"/>
              <a:ea typeface="Times New Roman"/>
              <a:cs typeface="Times New Roman"/>
            </a:endParaRPr>
          </a:p>
          <a:p>
            <a:pPr algn="just"/>
            <a:r>
              <a:rPr lang="ru-RU" dirty="0" smtClean="0">
                <a:solidFill>
                  <a:srgbClr val="000000"/>
                </a:solidFill>
                <a:latin typeface="Georgia"/>
                <a:ea typeface="Times New Roman"/>
                <a:cs typeface="Times New Roman"/>
              </a:rPr>
              <a:t>       Для </a:t>
            </a:r>
            <a:r>
              <a:rPr lang="ru-RU" dirty="0">
                <a:solidFill>
                  <a:srgbClr val="000000"/>
                </a:solidFill>
                <a:latin typeface="Georgia"/>
                <a:ea typeface="Times New Roman"/>
                <a:cs typeface="Times New Roman"/>
              </a:rPr>
              <a:t>решения данной задачи </a:t>
            </a:r>
            <a:r>
              <a:rPr lang="ru-RU" dirty="0" smtClean="0">
                <a:solidFill>
                  <a:srgbClr val="000000"/>
                </a:solidFill>
                <a:latin typeface="Georgia"/>
                <a:ea typeface="Times New Roman"/>
                <a:cs typeface="Times New Roman"/>
              </a:rPr>
              <a:t>выполняем </a:t>
            </a:r>
            <a:r>
              <a:rPr lang="ru-RU" dirty="0">
                <a:solidFill>
                  <a:srgbClr val="000000"/>
                </a:solidFill>
                <a:latin typeface="Georgia"/>
                <a:ea typeface="Times New Roman"/>
                <a:cs typeface="Times New Roman"/>
              </a:rPr>
              <a:t>общеразвивающие упражнения в определенной последовательности. </a:t>
            </a:r>
            <a:endParaRPr lang="ru-RU" dirty="0" smtClean="0">
              <a:solidFill>
                <a:srgbClr val="000000"/>
              </a:solidFill>
              <a:latin typeface="Georgia"/>
              <a:ea typeface="Times New Roman"/>
              <a:cs typeface="Times New Roman"/>
            </a:endParaRPr>
          </a:p>
          <a:p>
            <a:pPr algn="just"/>
            <a:r>
              <a:rPr lang="ru-RU" dirty="0" smtClean="0">
                <a:solidFill>
                  <a:srgbClr val="000000"/>
                </a:solidFill>
                <a:latin typeface="Georgia"/>
                <a:ea typeface="Times New Roman"/>
                <a:cs typeface="Times New Roman"/>
              </a:rPr>
              <a:t>     Сначала </a:t>
            </a:r>
            <a:r>
              <a:rPr lang="ru-RU" dirty="0">
                <a:solidFill>
                  <a:srgbClr val="000000"/>
                </a:solidFill>
                <a:latin typeface="Georgia"/>
                <a:ea typeface="Times New Roman"/>
                <a:cs typeface="Times New Roman"/>
              </a:rPr>
              <a:t>упражнения для укрепления плечевого пояса и рук, которые способствуют расширению грудной клетки, хорошему выпрямлению позвоночника, развитию дыхательных мышц. </a:t>
            </a:r>
            <a:endParaRPr lang="ru-RU" dirty="0" smtClean="0">
              <a:solidFill>
                <a:srgbClr val="000000"/>
              </a:solidFill>
              <a:latin typeface="Georgia"/>
              <a:ea typeface="Times New Roman"/>
              <a:cs typeface="Times New Roman"/>
            </a:endParaRPr>
          </a:p>
          <a:p>
            <a:pPr algn="just"/>
            <a:r>
              <a:rPr lang="ru-RU" dirty="0" smtClean="0">
                <a:solidFill>
                  <a:srgbClr val="000000"/>
                </a:solidFill>
                <a:latin typeface="Georgia"/>
                <a:ea typeface="Times New Roman"/>
                <a:cs typeface="Times New Roman"/>
              </a:rPr>
              <a:t>      Затем </a:t>
            </a:r>
            <a:r>
              <a:rPr lang="ru-RU" dirty="0">
                <a:solidFill>
                  <a:srgbClr val="000000"/>
                </a:solidFill>
                <a:latin typeface="Georgia"/>
                <a:ea typeface="Times New Roman"/>
                <a:cs typeface="Times New Roman"/>
              </a:rPr>
              <a:t>упражнения для мышц туловища. </a:t>
            </a:r>
            <a:endParaRPr lang="ru-RU" dirty="0" smtClean="0">
              <a:solidFill>
                <a:srgbClr val="000000"/>
              </a:solidFill>
              <a:latin typeface="Georgia"/>
              <a:ea typeface="Times New Roman"/>
              <a:cs typeface="Times New Roman"/>
            </a:endParaRPr>
          </a:p>
          <a:p>
            <a:pPr algn="just"/>
            <a:r>
              <a:rPr lang="ru-RU" dirty="0" smtClean="0">
                <a:solidFill>
                  <a:srgbClr val="000000"/>
                </a:solidFill>
                <a:latin typeface="Georgia"/>
                <a:ea typeface="Times New Roman"/>
                <a:cs typeface="Times New Roman"/>
              </a:rPr>
              <a:t>      Далее </a:t>
            </a:r>
            <a:r>
              <a:rPr lang="ru-RU" dirty="0">
                <a:solidFill>
                  <a:srgbClr val="000000"/>
                </a:solidFill>
                <a:latin typeface="Georgia"/>
                <a:ea typeface="Times New Roman"/>
                <a:cs typeface="Times New Roman"/>
              </a:rPr>
              <a:t>следуют упражнения для развития мышц ног и укрепления свода стопы. </a:t>
            </a:r>
            <a:endParaRPr lang="ru-RU" dirty="0" smtClean="0">
              <a:solidFill>
                <a:srgbClr val="000000"/>
              </a:solidFill>
              <a:latin typeface="Georgia"/>
              <a:ea typeface="Times New Roman"/>
              <a:cs typeface="Times New Roman"/>
            </a:endParaRPr>
          </a:p>
          <a:p>
            <a:pPr algn="just"/>
            <a:r>
              <a:rPr lang="ru-RU" dirty="0" smtClean="0">
                <a:solidFill>
                  <a:srgbClr val="000000"/>
                </a:solidFill>
                <a:latin typeface="Georgia"/>
                <a:ea typeface="Times New Roman"/>
                <a:cs typeface="Times New Roman"/>
              </a:rPr>
              <a:t>      После </a:t>
            </a:r>
            <a:r>
              <a:rPr lang="ru-RU" dirty="0">
                <a:solidFill>
                  <a:srgbClr val="000000"/>
                </a:solidFill>
                <a:latin typeface="Georgia"/>
                <a:ea typeface="Times New Roman"/>
                <a:cs typeface="Times New Roman"/>
              </a:rPr>
              <a:t>упражнений с большой нагрузкой </a:t>
            </a:r>
            <a:r>
              <a:rPr lang="ru-RU" dirty="0" smtClean="0">
                <a:solidFill>
                  <a:srgbClr val="000000"/>
                </a:solidFill>
                <a:latin typeface="Georgia"/>
                <a:ea typeface="Times New Roman"/>
                <a:cs typeface="Times New Roman"/>
              </a:rPr>
              <a:t>повторяем </a:t>
            </a:r>
            <a:r>
              <a:rPr lang="ru-RU" dirty="0">
                <a:solidFill>
                  <a:srgbClr val="000000"/>
                </a:solidFill>
                <a:latin typeface="Georgia"/>
                <a:ea typeface="Times New Roman"/>
                <a:cs typeface="Times New Roman"/>
              </a:rPr>
              <a:t>первое упражнение или аналогичное ему. </a:t>
            </a:r>
            <a:endParaRPr lang="ru-RU" dirty="0" smtClean="0">
              <a:solidFill>
                <a:srgbClr val="000000"/>
              </a:solidFill>
              <a:latin typeface="Georgia"/>
              <a:ea typeface="Times New Roman"/>
              <a:cs typeface="Times New Roman"/>
            </a:endParaRPr>
          </a:p>
          <a:p>
            <a:pPr algn="just"/>
            <a:r>
              <a:rPr lang="ru-RU" dirty="0" smtClean="0">
                <a:solidFill>
                  <a:srgbClr val="000000"/>
                </a:solidFill>
                <a:latin typeface="Georgia"/>
                <a:ea typeface="Times New Roman"/>
                <a:cs typeface="Times New Roman"/>
              </a:rPr>
              <a:t>      Количество </a:t>
            </a:r>
            <a:r>
              <a:rPr lang="ru-RU" dirty="0">
                <a:solidFill>
                  <a:srgbClr val="000000"/>
                </a:solidFill>
                <a:latin typeface="Georgia"/>
                <a:ea typeface="Times New Roman"/>
                <a:cs typeface="Times New Roman"/>
              </a:rPr>
              <a:t>повторений каждого упражнения зависит от возраста детей и их физической </a:t>
            </a:r>
            <a:r>
              <a:rPr lang="ru-RU" dirty="0" smtClean="0">
                <a:solidFill>
                  <a:srgbClr val="000000"/>
                </a:solidFill>
                <a:latin typeface="Georgia"/>
                <a:ea typeface="Times New Roman"/>
                <a:cs typeface="Times New Roman"/>
              </a:rPr>
              <a:t>подготовленности.</a:t>
            </a:r>
            <a:endParaRPr lang="ru-RU" dirty="0"/>
          </a:p>
        </p:txBody>
      </p:sp>
      <p:pic>
        <p:nvPicPr>
          <p:cNvPr id="6146" name="Picture 2" descr="Дворец спорта объявляет набор групп на занятия детским фитнесом (с 3 до 6 лет) Новости компаний Справочник предприятий 3434.RU -"/>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59832" y="4153263"/>
            <a:ext cx="3384376" cy="253828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6778142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185934" y="0"/>
            <a:ext cx="7560840" cy="4917757"/>
          </a:xfrm>
          <a:prstGeom prst="rect">
            <a:avLst/>
          </a:prstGeom>
        </p:spPr>
        <p:txBody>
          <a:bodyPr wrap="square">
            <a:spAutoFit/>
          </a:bodyPr>
          <a:lstStyle/>
          <a:p>
            <a:pPr algn="just"/>
            <a:r>
              <a:rPr lang="ru-RU" dirty="0" smtClean="0">
                <a:solidFill>
                  <a:srgbClr val="000000"/>
                </a:solidFill>
                <a:latin typeface="Georgia"/>
                <a:ea typeface="Times New Roman"/>
                <a:cs typeface="Times New Roman"/>
              </a:rPr>
              <a:t>    После </a:t>
            </a:r>
            <a:r>
              <a:rPr lang="ru-RU" dirty="0">
                <a:solidFill>
                  <a:srgbClr val="000000"/>
                </a:solidFill>
                <a:latin typeface="Georgia"/>
                <a:ea typeface="Times New Roman"/>
                <a:cs typeface="Times New Roman"/>
              </a:rPr>
              <a:t>выполнения всех </a:t>
            </a:r>
            <a:r>
              <a:rPr lang="ru-RU" dirty="0" smtClean="0">
                <a:solidFill>
                  <a:srgbClr val="000000"/>
                </a:solidFill>
                <a:latin typeface="Georgia"/>
                <a:ea typeface="Times New Roman"/>
                <a:cs typeface="Times New Roman"/>
              </a:rPr>
              <a:t>общеразвивающих </a:t>
            </a:r>
            <a:r>
              <a:rPr lang="ru-RU" dirty="0">
                <a:solidFill>
                  <a:srgbClr val="000000"/>
                </a:solidFill>
                <a:latin typeface="Georgia"/>
                <a:ea typeface="Times New Roman"/>
                <a:cs typeface="Times New Roman"/>
              </a:rPr>
              <a:t>упражнений дети младшего возраста выполняют прыжки или бег, переходящие в заключительную ходьбу. </a:t>
            </a:r>
            <a:endParaRPr lang="ru-RU" dirty="0" smtClean="0">
              <a:solidFill>
                <a:srgbClr val="000000"/>
              </a:solidFill>
              <a:latin typeface="Georgia"/>
              <a:ea typeface="Times New Roman"/>
              <a:cs typeface="Times New Roman"/>
            </a:endParaRPr>
          </a:p>
          <a:p>
            <a:pPr algn="just"/>
            <a:r>
              <a:rPr lang="ru-RU" dirty="0" smtClean="0">
                <a:solidFill>
                  <a:srgbClr val="000000"/>
                </a:solidFill>
                <a:latin typeface="Georgia"/>
                <a:ea typeface="Times New Roman"/>
                <a:cs typeface="Times New Roman"/>
              </a:rPr>
              <a:t>     Дети </a:t>
            </a:r>
            <a:r>
              <a:rPr lang="ru-RU" dirty="0">
                <a:solidFill>
                  <a:srgbClr val="000000"/>
                </a:solidFill>
                <a:latin typeface="Georgia"/>
                <a:ea typeface="Times New Roman"/>
                <a:cs typeface="Times New Roman"/>
              </a:rPr>
              <a:t>старшего возраста выполняют прыжки в сочетании с бегом, затем </a:t>
            </a:r>
            <a:r>
              <a:rPr lang="ru-RU" b="1" dirty="0">
                <a:solidFill>
                  <a:srgbClr val="000000"/>
                </a:solidFill>
                <a:latin typeface="Georgia"/>
                <a:ea typeface="Times New Roman"/>
                <a:cs typeface="Times New Roman"/>
              </a:rPr>
              <a:t>заключительную</a:t>
            </a:r>
            <a:r>
              <a:rPr lang="ru-RU" dirty="0">
                <a:solidFill>
                  <a:srgbClr val="000000"/>
                </a:solidFill>
                <a:latin typeface="Georgia"/>
                <a:ea typeface="Times New Roman"/>
                <a:cs typeface="Times New Roman"/>
              </a:rPr>
              <a:t> ходьбу с выполнением различных заданий. </a:t>
            </a:r>
            <a:endParaRPr lang="ru-RU" dirty="0" smtClean="0">
              <a:solidFill>
                <a:srgbClr val="000000"/>
              </a:solidFill>
              <a:latin typeface="Georgia"/>
              <a:ea typeface="Times New Roman"/>
              <a:cs typeface="Times New Roman"/>
            </a:endParaRPr>
          </a:p>
          <a:p>
            <a:pPr algn="just"/>
            <a:r>
              <a:rPr lang="ru-RU" dirty="0" smtClean="0">
                <a:solidFill>
                  <a:srgbClr val="000000"/>
                </a:solidFill>
                <a:latin typeface="Georgia"/>
                <a:ea typeface="Times New Roman"/>
                <a:cs typeface="Times New Roman"/>
              </a:rPr>
              <a:t>     В </a:t>
            </a:r>
            <a:r>
              <a:rPr lang="ru-RU" b="1" dirty="0">
                <a:solidFill>
                  <a:srgbClr val="000000"/>
                </a:solidFill>
                <a:latin typeface="Georgia"/>
                <a:ea typeface="Times New Roman"/>
                <a:cs typeface="Times New Roman"/>
              </a:rPr>
              <a:t>заключительной части </a:t>
            </a:r>
            <a:r>
              <a:rPr lang="ru-RU" dirty="0">
                <a:solidFill>
                  <a:srgbClr val="000000"/>
                </a:solidFill>
                <a:latin typeface="Georgia"/>
                <a:ea typeface="Times New Roman"/>
                <a:cs typeface="Times New Roman"/>
              </a:rPr>
              <a:t>гимнастики </a:t>
            </a:r>
            <a:r>
              <a:rPr lang="ru-RU" dirty="0" smtClean="0">
                <a:solidFill>
                  <a:srgbClr val="000000"/>
                </a:solidFill>
                <a:latin typeface="Georgia"/>
                <a:ea typeface="Times New Roman"/>
                <a:cs typeface="Times New Roman"/>
              </a:rPr>
              <a:t>проводим ходьбу </a:t>
            </a:r>
            <a:r>
              <a:rPr lang="ru-RU" dirty="0">
                <a:solidFill>
                  <a:srgbClr val="000000"/>
                </a:solidFill>
                <a:latin typeface="Georgia"/>
                <a:ea typeface="Times New Roman"/>
                <a:cs typeface="Times New Roman"/>
              </a:rPr>
              <a:t>или </a:t>
            </a:r>
            <a:r>
              <a:rPr lang="ru-RU" dirty="0" smtClean="0">
                <a:solidFill>
                  <a:srgbClr val="000000"/>
                </a:solidFill>
                <a:latin typeface="Georgia"/>
                <a:ea typeface="Times New Roman"/>
                <a:cs typeface="Times New Roman"/>
              </a:rPr>
              <a:t>малоподвижную игру, </a:t>
            </a:r>
            <a:r>
              <a:rPr lang="ru-RU" dirty="0">
                <a:solidFill>
                  <a:srgbClr val="000000"/>
                </a:solidFill>
                <a:latin typeface="Georgia"/>
                <a:ea typeface="Times New Roman"/>
                <a:cs typeface="Times New Roman"/>
              </a:rPr>
              <a:t>чтобы восстановить пульс и дыхание</a:t>
            </a:r>
            <a:r>
              <a:rPr lang="ru-RU" dirty="0" smtClean="0">
                <a:solidFill>
                  <a:srgbClr val="000000"/>
                </a:solidFill>
                <a:latin typeface="Georgia"/>
                <a:ea typeface="Times New Roman"/>
                <a:cs typeface="Times New Roman"/>
              </a:rPr>
              <a:t>.</a:t>
            </a:r>
          </a:p>
          <a:p>
            <a:pPr algn="just">
              <a:lnSpc>
                <a:spcPct val="115000"/>
              </a:lnSpc>
              <a:spcBef>
                <a:spcPts val="840"/>
              </a:spcBef>
              <a:spcAft>
                <a:spcPts val="0"/>
              </a:spcAft>
            </a:pPr>
            <a:r>
              <a:rPr lang="ru-RU" dirty="0" smtClean="0">
                <a:solidFill>
                  <a:srgbClr val="000000"/>
                </a:solidFill>
                <a:latin typeface="Georgia"/>
                <a:ea typeface="Times New Roman"/>
                <a:cs typeface="Times New Roman"/>
              </a:rPr>
              <a:t>     В </a:t>
            </a:r>
            <a:r>
              <a:rPr lang="ru-RU" dirty="0">
                <a:solidFill>
                  <a:srgbClr val="000000"/>
                </a:solidFill>
                <a:latin typeface="Georgia"/>
                <a:ea typeface="Times New Roman"/>
                <a:cs typeface="Times New Roman"/>
              </a:rPr>
              <a:t>содержание утренней гимнастики </a:t>
            </a:r>
            <a:r>
              <a:rPr lang="ru-RU" dirty="0" smtClean="0">
                <a:solidFill>
                  <a:srgbClr val="000000"/>
                </a:solidFill>
                <a:latin typeface="Georgia"/>
                <a:ea typeface="Times New Roman"/>
                <a:cs typeface="Times New Roman"/>
              </a:rPr>
              <a:t>вводим, </a:t>
            </a:r>
            <a:r>
              <a:rPr lang="ru-RU" dirty="0">
                <a:solidFill>
                  <a:srgbClr val="000000"/>
                </a:solidFill>
                <a:latin typeface="Georgia"/>
                <a:ea typeface="Times New Roman"/>
                <a:cs typeface="Times New Roman"/>
              </a:rPr>
              <a:t>как правило, упражнения, предварительно разученные с детьми на занятиях, или несложные упражнения, не требующие продолжительного разучивания. На утренней гимнастике дети упражняются в движениях. Но для того чтобы упражнения оказали на ребенка желаемое влияние, важно добиваться четкости, точности выполняемых движений, их достаточной интенсивности.</a:t>
            </a:r>
            <a:endParaRPr lang="ru-RU" sz="1400" dirty="0">
              <a:latin typeface="Calibri"/>
              <a:ea typeface="Calibri"/>
              <a:cs typeface="Times New Roman"/>
            </a:endParaRPr>
          </a:p>
          <a:p>
            <a:endParaRPr lang="ru-RU" dirty="0"/>
          </a:p>
        </p:txBody>
      </p:sp>
      <p:pic>
        <p:nvPicPr>
          <p:cNvPr id="7170" name="Picture 2" descr="Работа с детьми в апреле первая неделя"/>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74166" y="4584159"/>
            <a:ext cx="3384376" cy="216239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1332341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Солнцестояние">
  <a:themeElements>
    <a:clrScheme name="Солнцестояние">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Солнцестояние">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Солнцестояние">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1131</TotalTime>
  <Words>4004</Words>
  <Application>Microsoft Office PowerPoint</Application>
  <PresentationFormat>Экран (4:3)</PresentationFormat>
  <Paragraphs>266</Paragraphs>
  <Slides>29</Slides>
  <Notes>1</Notes>
  <HiddenSlides>0</HiddenSlides>
  <MMClips>0</MMClips>
  <ScaleCrop>false</ScaleCrop>
  <HeadingPairs>
    <vt:vector size="4" baseType="variant">
      <vt:variant>
        <vt:lpstr>Тема</vt:lpstr>
      </vt:variant>
      <vt:variant>
        <vt:i4>1</vt:i4>
      </vt:variant>
      <vt:variant>
        <vt:lpstr>Заголовки слайдов</vt:lpstr>
      </vt:variant>
      <vt:variant>
        <vt:i4>29</vt:i4>
      </vt:variant>
    </vt:vector>
  </HeadingPairs>
  <TitlesOfParts>
    <vt:vector size="30" baseType="lpstr">
      <vt:lpstr>Солнцестояние</vt:lpstr>
      <vt:lpstr>Утренняя гимнастика в детском саду  как составная часть  физкультурно-оздоровительной работы  с дошкольниками.</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   Комплекс утренней гимнастики для разновозрастной группы № 1.   Вдоль зала выкладывается шнур, который разделяет его на две части – «дорожки».  Линия старта тоже обозначена шнуром.  На противоположной стороне зала , на линии финиша , положены мячи по количеству детей.   Младшие и старшие  дети  становятся в шеренгу  на линии  старта, между  ними находится воспитатель.  По его команде дети направляются  шагом  к  мячам, берут  их  и поворачиваются  кругом .    По команде дети с мячом в руках возвращаются  на линию старта.  Затем по команде  дети прокатывают мяч вперед, энергично отталкивая  от себя в прямом направлении и догоняют  его.  Возвращаются на линию старта. Ходьба и бег повторяются  два - три раза.            </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SPecialiST RePack</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Утренняя гимнастика в детском саду.</dc:title>
  <dc:creator>Пользователь Windows</dc:creator>
  <cp:lastModifiedBy>сад</cp:lastModifiedBy>
  <cp:revision>43</cp:revision>
  <dcterms:created xsi:type="dcterms:W3CDTF">2015-02-11T07:38:00Z</dcterms:created>
  <dcterms:modified xsi:type="dcterms:W3CDTF">2015-04-09T10:17:40Z</dcterms:modified>
</cp:coreProperties>
</file>